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261" r:id="rId7"/>
    <p:sldId id="312" r:id="rId8"/>
    <p:sldId id="275" r:id="rId9"/>
    <p:sldId id="278" r:id="rId10"/>
    <p:sldId id="313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323" r:id="rId22"/>
    <p:sldId id="276" r:id="rId23"/>
    <p:sldId id="272" r:id="rId24"/>
    <p:sldId id="273" r:id="rId25"/>
    <p:sldId id="274" r:id="rId26"/>
    <p:sldId id="277" r:id="rId27"/>
    <p:sldId id="279" r:id="rId28"/>
    <p:sldId id="280" r:id="rId29"/>
    <p:sldId id="283" r:id="rId30"/>
    <p:sldId id="281" r:id="rId31"/>
    <p:sldId id="282" r:id="rId32"/>
    <p:sldId id="284" r:id="rId33"/>
    <p:sldId id="285" r:id="rId34"/>
    <p:sldId id="286" r:id="rId35"/>
    <p:sldId id="287" r:id="rId36"/>
    <p:sldId id="288" r:id="rId37"/>
    <p:sldId id="289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24" r:id="rId47"/>
    <p:sldId id="325" r:id="rId48"/>
    <p:sldId id="326" r:id="rId49"/>
    <p:sldId id="310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20" r:id="rId59"/>
    <p:sldId id="321" r:id="rId60"/>
    <p:sldId id="322" r:id="rId61"/>
    <p:sldId id="311" r:id="rId62"/>
    <p:sldId id="314" r:id="rId63"/>
    <p:sldId id="315" r:id="rId64"/>
    <p:sldId id="316" r:id="rId65"/>
    <p:sldId id="317" r:id="rId66"/>
    <p:sldId id="318" r:id="rId67"/>
    <p:sldId id="329" r:id="rId68"/>
    <p:sldId id="334" r:id="rId69"/>
    <p:sldId id="327" r:id="rId70"/>
    <p:sldId id="328" r:id="rId71"/>
    <p:sldId id="330" r:id="rId72"/>
    <p:sldId id="331" r:id="rId73"/>
    <p:sldId id="332" r:id="rId74"/>
    <p:sldId id="333" r:id="rId75"/>
    <p:sldId id="319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03:34:01.8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1 646 24575,'14'30'0,"-2"1"0,-1 0 0,-1 1 0,7 37 0,-13-51 0,0 0 0,2 0 0,0 0 0,1-1 0,1 0 0,0 0 0,1-1 0,1 0 0,13 15 0,-19-26 0,1-2 0,-1 1 0,1-1 0,0 1 0,0-1 0,0-1 0,1 1 0,-1-1 0,1 0 0,-1 0 0,1 0 0,0-1 0,-1 0 0,1 0 0,0 0 0,0-1 0,0 0 0,0 0 0,9-2 0,12-2 0,0 0 0,50-17 0,-76 20 0,102-33 1,123-60 0,90-66-693,-313 159 680,223-122-160,95-48 204,-92 80 679,-153 63-580,-52 18-131,0-1 0,21-15 0,21-10 0,312-116 0,-292 120 0,10-3-1365,-18 8-5461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03:39:35.7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0 738 24575,'1'4'0,"-1"-1"0,1 1 0,-1-1 0,1 1 0,1-1 0,-1 0 0,0 1 0,1-1 0,-1 0 0,1 0 0,0 0 0,0 0 0,0 0 0,1 0 0,-1-1 0,1 1 0,2 2 0,8 5 0,0 0 0,21 12 0,-21-14 0,14 9 0,1 0 0,1-3 0,0 0 0,1-2 0,35 10 0,-57-20 0,1-1 0,-1 0 0,1 0 0,-1-1 0,1 0 0,0-1 0,-1 0 0,1 0 0,-1-1 0,1 0 0,-1 0 0,0-1 0,0 0 0,0-1 0,0 1 0,-1-2 0,11-6 0,9-9 0,-2-1 0,0-1 0,28-34 0,-26 28 0,153-168 0,45-46 0,-156 175 0,107-83 0,-92 89-1365,-17 15-5461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03:41:49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1 256 24044,'7208'-256'0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03:41:51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1341 24575,'61'-1'0,"0"3"0,0 3 0,75 15 0,-9 4 0,-119-22 0,-1 0 0,0 0 0,0 1 0,0 1 0,0-1 0,-1 1 0,1 0 0,7 7 0,-6-5 0,-1-1 0,1 0 0,0-1 0,16 8 0,-10-8 0,-7-2 0,1 1 0,-1-1 0,0 1 0,0 1 0,0-1 0,12 9 0,-18-11 0,0 0 0,1 1 0,0-1 0,-1 0 0,1-1 0,0 1 0,-1 0 0,1 0 0,0-1 0,0 1 0,-1-1 0,1 1 0,0-1 0,0 0 0,0 0 0,0 0 0,0 0 0,0 0 0,-1 0 0,1-1 0,0 1 0,0 0 0,0-1 0,-1 0 0,1 1 0,0-1 0,2-1 0,3-3 0,1-1 0,0 1 0,-1-1 0,11-12 0,425-492-1121,-384 437 918,-2 3 75,221-264-27,16 19 173,-191 222-1118,-26 32-4402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127.15232" units="1/cm"/>
          <inkml:channelProperty channel="Y" name="resolution" value="63.82979" units="1/cm"/>
          <inkml:channelProperty channel="T" name="resolution" value="1" units="1/dev"/>
        </inkml:channelProperties>
      </inkml:inkSource>
      <inkml:timestamp xml:id="ts0" timeString="2025-07-25T06:23:32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27764 15412 0,'0'144'188,"0"27"-173,0-27-15,0-58 16,0 28-16,0 29 15,0-85-15,0-30 16,0 1-16,0 28 16,0-28-16,0 28 15,0-28-15,0 28 16,0-28 0</inkml:trace>
  <inkml:trace contextRef="#ctx0" brushRef="#br0" timeOffset="5089.05">27706 15527 0,'0'86'187,"0"28"-187,0-85 16,0 28-16,-57-28 15,29-29-15,28 57 16,0-28-16,0 0 94,0 28-79,-58-57-15,30 0 16,28 29 125,0 28-141,-58-29 15,30 58-15,-30-28 16,30-58-16,28 28 16,0 30-16,-58-30 140,30 30-140,28-30 16,0 30-1,86-58 173,28 0-188,-28 0 16,86-29-16,-86-28 15,-29 57-15,29 0 16,-57 0-16,0 0 15,28 0 1,-28 0-16,28 0 16,-28-29-16,28-28 15,-28 57 17,28 0-32,-29 0 31,30 0-31,-30 0 15,1 0-15,28 0 32,-28 0-32,28 0 15,-28 0-15,28-29 16,29-28-16,-57 57 16,28 0-16,-28 0 15,28 0-15,-28 0 16,28 0-16,-28 0 15,28 0-15,-28 0 16,-1 0-16,30 0 16,-58-29 171,0-28-171,-29 57-1,0 0-15,1 0 79,-30 0-79,58 57 15,-57 58-15,28-87 16,29 30-16,0-30 15,0 1-15,-57-29 79,29 0-64,-1 0 48,-28 0-48,28 0-15,-28 0 16,28 0 46,-28-86-62,28 29 16,-86 28-16,87-28 16,-1 57-16,-86-29 15,30-28-15,27 57 16,30 0-16,-58 0 16,28 0-16,30 0 15,-58 0-15,28 0 16,87 0 234,57 28-250,29 58 15,-29 29-15,28 0 16,-85-87-16,28-28 16,-28 0-16,28 0 15,-28 0 1</inkml:trace>
  <inkml:trace contextRef="#ctx0" brushRef="#br0" timeOffset="7024.9">29426 15957 0</inkml:trace>
  <inkml:trace contextRef="#ctx0" brushRef="#br0" timeOffset="8774.34">27792 15928 0,'0'29'296,"0"-1"-280,58 30-16,-58 56 16,0 1-16,57-29 15,-28 86-15,-29-87 16,0 1-16,57 29 16,0-86-1,-57 28-15,0-28 16,0 28 31,0 29-47,29-58 15,28 58-15,-57 29 16,0-29-16,0 0 16,0-29-16,0-28 15,0-1 1,0 30-16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9T04:29:54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24575,'667'0'0,"-637"1"0,51 10 0,11 1 0,-69-9 0,-1 1 0,1 0 0,-1 2 0,-1 1 0,36 15 0,3 2 0,-37-16 0,-8-2 0,-1-1 0,1-1 0,0 0 0,1-1 0,23 2 0,34-5-1365,-51 0-5461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9T04:29:55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9T04:29:57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24575,'113'-1'0,"125"3"0,-127 14 0,-55-6 0,1 0 0,-30-4 0,51 4 0,391-8 0,-232-4 0,98 2-1365,-313 0-5461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9T04:29:57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9T04:30:00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1 311 24575,'74'-1'-10121,"-6"-4"5944,124-20 7875,-69 7-4445,143-15 830,66-10 250,699-77-270,1149 55 3151,-1607 106-3897,-6 37 852,-162-20 1497,-73-22-357,134 21 3630,-424-50-4854,-1 1 0,47 17-1,-85-24-46,-3 0-104,1-1-1,0 1 0,0-1 0,0 0 0,0 1 0,0-1 1,0 0-1,0 1 0,0-1 0,0 0 0,0 0 0,0 0 1,0 0-1,0 0 0,0 0 0,0 0 0,0-1 0,0 1 1,0 0-1,1-1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03:37:30.5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24063,'538'0'0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03:37:31.0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03:37:36.9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24093,'590'0'0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03:38:10.16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367.48486"/>
      <inkml:brushProperty name="anchorY" value="-2123.13062"/>
      <inkml:brushProperty name="scaleFactor" value="0.5"/>
    </inkml:brush>
  </inkml:definitions>
  <inkml:trace contextRef="#ctx0" brushRef="#br0">0 246 24575,'0'0'0,"0"4"0,0 13 0,11-1 0,4-2 0,12-2 0,2-3 0,8-10 0,-30-4 0,-1 3 0,0-1 0,0 0 0,0-1 0,10-7 0,2-4 0,25-26 0,27-37 0,1-5 0,-12 12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03:38:18.08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641.08154"/>
      <inkml:brushProperty name="anchorY" value="-2724.47314"/>
      <inkml:brushProperty name="scaleFactor" value="0.5"/>
    </inkml:brush>
  </inkml:definitions>
  <inkml:trace contextRef="#ctx0" brushRef="#br0">0 1047 24575,'0'0'0,"0"9"0,0 8 0,0 9 0,6 3 0,4 8 0,1 0 0,-1-2 0,-3 4 0,-1-3 0,2-7 0,-7-31 0,-1 3 0,1-1 0,-1 1 0,1-1 0,-1 1 0,0-1 0,1 1 0,-1-1 0,1 1 0,-1-1 0,1 0 0,0 1 0,-1-1 0,1 0 0,-1 1 0,1-1 0,0 0 0,-1 0 0,1 1 0,0-1 0,-1 0 0,1 0 0,0 0 0,-1 0 0,1 0 0,1 0 0,1-5 0,0 2 0,0 1 0,-1-1 0,1 0 0,0 1 0,-1-1 0,0-1 0,3-4 0,41-63 0,7-27 0,0-26 0,1-1 0,0 0 0,-1 10 0,-6 16 0,-1 20 0,-10 13 0,-5 15 0,2 1 0,-3 3 0,4 4 0,-6 0 0,0 4 0,-3-1 0,5 2 0,-1 4 0,-4 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03:38:18.53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323.38672"/>
      <inkml:brushProperty name="anchorY" value="-2524.82349"/>
      <inkml:brushProperty name="scaleFactor" value="0.5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03:39:31.5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0 313 24575,'1'33'0,"2"1"0,1-1 0,2 0 0,1 0 0,14 40 0,70 152 0,-79-199 0,-7-14 0,-1-2 0,1 0 0,0 0 0,10 15 0,-13-23 0,0 0 0,-1 0 0,1 0 0,0 0 0,0 0 0,0 0 0,1-1 0,-1 1 0,0 0 0,1-1 0,-1 0 0,1 0 0,-1 0 0,1 0 0,0 0 0,-1 0 0,1-1 0,0 1 0,4-1 0,0 0 0,0-1 0,0 0 0,0 0 0,0-1 0,0 1 0,0-2 0,11-4 0,3-3 0,25-18 0,6-7 0,68-60 0,41-53 0,-37 32 0,228-177 0,-319 267 40,1 2 0,47-25 0,-64 39-252,1 2 0,1 0 0,0 1-1,0 1 1,0 1 0,34-5 0,-19 8-6614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03:39:33.5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0 380 24575,'3'35'0,"1"0"0,1 0 0,20 66 0,-22-90 0,1 1 0,0-1 0,0 0 0,1 0 0,1-1 0,12 19 0,-14-24 0,1 1 0,0-1 0,0 0 0,0-1 0,0 1 0,1-1 0,-1 0 0,1 0 0,0-1 0,0 0 0,1 0 0,-1 0 0,9 1 0,-9-2 0,11 2 0,-2 1 0,1 1 0,20 9 0,-36-15 0,1 1 0,0-1 0,-1 0 0,1 1 0,0-1 0,-1 0 0,1 1 0,0-1 0,0 0 0,-1 0 0,1 0 0,0 0 0,0 0 0,-1 0 0,1 0 0,0 0 0,0 0 0,-1 0 0,1 0 0,0 0 0,0-1 0,-1 1 0,1 0 0,0-1 0,-1 1 0,1 0 0,0-1 0,-1 1 0,1-1 0,0 1 0,-1-1 0,1 1 0,-1-1 0,1 1 0,-1-1 0,1 0 0,-1 1 0,0-1 0,1 0 0,-1 1 0,0-1 0,1 0 0,-1 1 0,0-3 0,3-5 0,-1 0 0,-1 0 0,2-15 0,-1 1 0,5-7 0,1 0 0,1 0 0,1 1 0,2 0 0,1 1 0,25-40 0,-15 34 0,0 1 0,3 1 0,0 1 0,46-38 0,-22 26 0,2 4 0,90-52 0,-124 80-341,0-2 0,-1 0-1,18-17 1,-9 3-6485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AC2B1E-AA50-4CDD-AB49-522B6D5A1925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00CBF-DC2E-4CBE-9699-16863E779E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233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00CBF-DC2E-4CBE-9699-16863E779E1F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09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16A0D-6996-67D6-3799-0F3B69B81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6EFD8B-B225-7BFA-BC51-021B64915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9DD3E-94EC-D6AA-2353-F1FC5D9B9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9AA7-48A9-4F47-B2E3-FF5E28441CBF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9C669-860D-2DA1-7B1D-74AA8DAD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A995D-9E41-E9D7-1A63-2F5A2D38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1F0-1B62-4059-9111-B851A152C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6827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E2F00-0E6B-EE0B-DD34-6114C0A79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FFA9A6-8783-4ACB-D7DD-7D2881B35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246E8-57A7-F81F-59D3-C922E8050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9AA7-48A9-4F47-B2E3-FF5E28441CBF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BCE42-8B6B-7F35-FC47-A4CE32EFE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BA274-736B-DEE1-769A-0521DD48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1F0-1B62-4059-9111-B851A152C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58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254E7C-9EBB-B0BA-B83D-2587ED3FA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07BCC-4AD9-7E7B-3E52-5BA1062AD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7E72D-BC37-365F-01D7-15D05342C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9AA7-48A9-4F47-B2E3-FF5E28441CBF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565AC-4637-BF51-ECA4-FBFEE6FAF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4BDFD-A85D-D552-32D6-8C344D229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1F0-1B62-4059-9111-B851A152C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825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6D1C-5DA4-4A1D-2C21-45067A4A3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22638-8775-B846-15B9-67F0DF540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AAA83-8E91-FF6D-98F1-D379CA613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9AA7-48A9-4F47-B2E3-FF5E28441CBF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EBE2C-CEE9-07F0-36BC-FAAEBA142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7B622-87D6-F4AE-B5E4-64A9BB937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1F0-1B62-4059-9111-B851A152C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34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F8CDA-4E27-42E4-E035-76D9382F8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BEEEA-AA06-C319-6E8B-B7DF10737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C61B7-D6C4-C972-60D6-DE0A71ED7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9AA7-48A9-4F47-B2E3-FF5E28441CBF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F92D3-9E33-1646-FB6A-CC0E99301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21889-FB39-0D55-82B5-872384294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1F0-1B62-4059-9111-B851A152C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367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4780A-7CD5-4E8B-013E-2B7BBDBE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B3111-AFAA-85E5-38EB-66095416D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7F6CFB-6335-0A18-0C45-D4C166621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369033-A01C-D312-46B7-E9E66271A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9AA7-48A9-4F47-B2E3-FF5E28441CBF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7D4D6-CBF1-4C63-7CD7-F0EFB6214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62D8F-E647-A6AF-106D-39ED0EFC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1F0-1B62-4059-9111-B851A152C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67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A715-5022-DBF4-EE99-E968E104F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B897F-8731-8563-3C1B-6ED4B73CF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99D12-C651-3253-FCD6-A390E486B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0255FD-10B4-6245-602C-D4CC27322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06A30-2497-D17D-55B9-B3571D775F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E8CB8D-A08C-70F7-01D1-AB7B9B2B9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9AA7-48A9-4F47-B2E3-FF5E28441CBF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262541-E38A-2BAA-0523-28952125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97ECDA-C3CE-B889-9F03-47A8C746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1F0-1B62-4059-9111-B851A152C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87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4A39-785D-6483-E731-76F211E1B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477DBC-9488-344D-B637-7DBC7704F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9AA7-48A9-4F47-B2E3-FF5E28441CBF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8246D-F2D9-E88E-3D85-9B756D528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707E5B-6B4E-D198-A868-43CD1B73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1F0-1B62-4059-9111-B851A152C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200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05B940-1026-7456-70B1-D6D7D1072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9AA7-48A9-4F47-B2E3-FF5E28441CBF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EB913A-CD4B-115A-96D6-8625E8A03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C3C1-A252-8B94-1DED-641430882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1F0-1B62-4059-9111-B851A152C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36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E17B0-DCE5-1307-078D-F8A4E944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6752B-6388-A6D2-D8AE-7BE65C955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0ADC47-1BAD-91A8-D3F8-BBFC7FC93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EF9B7-EEA2-6B48-10AA-74E21F6B4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9AA7-48A9-4F47-B2E3-FF5E28441CBF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4E6282-7FE7-86BB-B0B1-F4D88BBFA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D898C-107B-113E-BC7F-A41735DB6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1F0-1B62-4059-9111-B851A152C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1734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F152-C57C-6927-2053-ADB861C6A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A6EF75-0D00-9715-F751-E86C809DDA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211787-948F-40D7-B58D-EA32659D6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D2C50-ECCF-2CD5-9986-E7A483735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9AA7-48A9-4F47-B2E3-FF5E28441CBF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66D7B2-D36C-9E53-9F50-CA621230A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8483A-CF0E-0E59-A515-7F60DAFB1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1F0-1B62-4059-9111-B851A152C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66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506142-A2CB-C621-1089-786F48DF1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52DC3-15BE-746C-9412-972F7462B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33ED1-605E-EB9E-6284-CC8561C0CF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79AA7-48A9-4F47-B2E3-FF5E28441CBF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2AB50-AB74-6E34-DEED-EC59B4E0C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2775B-FAB2-BF90-E0F5-AA33109CF7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981F0-1B62-4059-9111-B851A152C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32.png"/><Relationship Id="rId2" Type="http://schemas.openxmlformats.org/officeDocument/2006/relationships/image" Target="../media/image31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310.png"/><Relationship Id="rId4" Type="http://schemas.openxmlformats.org/officeDocument/2006/relationships/image" Target="../media/image280.png"/><Relationship Id="rId9" Type="http://schemas.openxmlformats.org/officeDocument/2006/relationships/customXml" Target="../ink/ink4.xml"/><Relationship Id="rId1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customXml" Target="../ink/ink9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40.png"/><Relationship Id="rId4" Type="http://schemas.openxmlformats.org/officeDocument/2006/relationships/customXml" Target="../ink/ink11.xml"/><Relationship Id="rId9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12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2.png"/><Relationship Id="rId5" Type="http://schemas.openxmlformats.org/officeDocument/2006/relationships/customXml" Target="../ink/ink15.xml"/><Relationship Id="rId10" Type="http://schemas.openxmlformats.org/officeDocument/2006/relationships/customXml" Target="../ink/ink18.xml"/><Relationship Id="rId4" Type="http://schemas.openxmlformats.org/officeDocument/2006/relationships/image" Target="../media/image49.png"/><Relationship Id="rId9" Type="http://schemas.openxmlformats.org/officeDocument/2006/relationships/customXml" Target="../ink/ink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4E341-DC1D-4639-F45C-B965A719D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Unit-1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CCB46-BCC6-AFFD-7609-7C8534672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Mining Frequent Patterns, Associations, and Correlations: </a:t>
            </a:r>
            <a:r>
              <a:rPr lang="en-IN" dirty="0"/>
              <a:t>Basic Concepts  - Frequent Itemset Mining Methods - Pattern evaluation methods  </a:t>
            </a:r>
          </a:p>
          <a:p>
            <a:r>
              <a:rPr lang="en-IN" dirty="0"/>
              <a:t> 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59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245E-A691-123A-BA6F-A330FB078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53F9B2-CB62-400E-C576-92EBD2EA7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0903" y="724550"/>
            <a:ext cx="5700847" cy="5105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88A2F4-C271-9E2C-A8B9-59612DF07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50" y="1027906"/>
            <a:ext cx="6743035" cy="479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6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3926F-1534-EB08-B10D-BA4B85D4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63D544-E56D-E838-B911-78F024791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702" y="318529"/>
            <a:ext cx="7496652" cy="46917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D4F11F-325D-755E-B771-DF67DF590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592" y="4616588"/>
            <a:ext cx="4319016" cy="205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67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97CD-6EFD-CD78-5E5A-D0D1A2D1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A37B8F-857B-FE12-56DE-AD50AB032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880" y="574484"/>
            <a:ext cx="11377210" cy="5709031"/>
          </a:xfrm>
        </p:spPr>
      </p:pic>
    </p:spTree>
    <p:extLst>
      <p:ext uri="{BB962C8B-B14F-4D97-AF65-F5344CB8AC3E}">
        <p14:creationId xmlns:p14="http://schemas.microsoft.com/office/powerpoint/2010/main" val="2807413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C0847-432B-0A53-050C-944AC7A23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128E6A-A2DD-2283-B7E8-9D85EABA5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500" y="640080"/>
            <a:ext cx="11289609" cy="5710619"/>
          </a:xfrm>
        </p:spPr>
      </p:pic>
    </p:spTree>
    <p:extLst>
      <p:ext uri="{BB962C8B-B14F-4D97-AF65-F5344CB8AC3E}">
        <p14:creationId xmlns:p14="http://schemas.microsoft.com/office/powerpoint/2010/main" val="3993600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13EE3-1ABC-578B-1E9E-ECE4B037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9C64B1-589B-743D-66FA-CDD4D9504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00663"/>
            <a:ext cx="10515600" cy="5045948"/>
          </a:xfrm>
        </p:spPr>
      </p:pic>
    </p:spTree>
    <p:extLst>
      <p:ext uri="{BB962C8B-B14F-4D97-AF65-F5344CB8AC3E}">
        <p14:creationId xmlns:p14="http://schemas.microsoft.com/office/powerpoint/2010/main" val="1457700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9A37-B8BF-27F9-8B09-773F7AFD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A10DEE-9BCC-7B68-4A46-4DE54BE75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071" y="1027906"/>
            <a:ext cx="9147857" cy="5144520"/>
          </a:xfrm>
        </p:spPr>
      </p:pic>
    </p:spTree>
    <p:extLst>
      <p:ext uri="{BB962C8B-B14F-4D97-AF65-F5344CB8AC3E}">
        <p14:creationId xmlns:p14="http://schemas.microsoft.com/office/powerpoint/2010/main" val="3189475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C1759-590A-8089-CDE5-54CEB4B00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951E7B-0BF9-4336-954A-5BD0E6D41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017" y="218821"/>
            <a:ext cx="11563966" cy="5811838"/>
          </a:xfrm>
        </p:spPr>
      </p:pic>
    </p:spTree>
    <p:extLst>
      <p:ext uri="{BB962C8B-B14F-4D97-AF65-F5344CB8AC3E}">
        <p14:creationId xmlns:p14="http://schemas.microsoft.com/office/powerpoint/2010/main" val="2677979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14D54-8E9F-D6B3-EBCC-0707615A8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5895E2-7925-241F-10D2-BDD9FA92A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01780"/>
            <a:ext cx="10372344" cy="5666623"/>
          </a:xfrm>
        </p:spPr>
      </p:pic>
    </p:spTree>
    <p:extLst>
      <p:ext uri="{BB962C8B-B14F-4D97-AF65-F5344CB8AC3E}">
        <p14:creationId xmlns:p14="http://schemas.microsoft.com/office/powerpoint/2010/main" val="4138941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BAC8-21BF-17BD-D336-7C3F255D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7D68E1-BCE2-EFC1-822B-4232F3489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961" y="596550"/>
            <a:ext cx="10891839" cy="5664899"/>
          </a:xfrm>
        </p:spPr>
      </p:pic>
    </p:spTree>
    <p:extLst>
      <p:ext uri="{BB962C8B-B14F-4D97-AF65-F5344CB8AC3E}">
        <p14:creationId xmlns:p14="http://schemas.microsoft.com/office/powerpoint/2010/main" val="562179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0262A-72EF-03D7-230B-E388DA628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866245-2FD2-6F8B-A8A9-B9A58BC18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87133"/>
            <a:ext cx="9539369" cy="5283733"/>
          </a:xfrm>
        </p:spPr>
      </p:pic>
    </p:spTree>
    <p:extLst>
      <p:ext uri="{BB962C8B-B14F-4D97-AF65-F5344CB8AC3E}">
        <p14:creationId xmlns:p14="http://schemas.microsoft.com/office/powerpoint/2010/main" val="129672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A411-7B99-1076-D169-C6D18089D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Frequent Patterns, Associations, and Correlations: Basic Concepts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2ED23-7557-80A3-2EE8-C0A0C367E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Frequent patterns are patterns (e.g., </a:t>
            </a:r>
            <a:r>
              <a:rPr lang="en-US" dirty="0" err="1"/>
              <a:t>itemsets</a:t>
            </a:r>
            <a:r>
              <a:rPr lang="en-US" dirty="0"/>
              <a:t>, subsequences, or substructures) that appear frequently in a data set.</a:t>
            </a:r>
          </a:p>
          <a:p>
            <a:pPr algn="just"/>
            <a:r>
              <a:rPr lang="en-US" dirty="0"/>
              <a:t> For example, a set of items, such as milk and bread, that appear frequently together in a transaction data set is a frequent itemset.</a:t>
            </a:r>
          </a:p>
          <a:p>
            <a:pPr algn="just"/>
            <a:r>
              <a:rPr lang="en-IN" dirty="0"/>
              <a:t>Market Basket Analysis: A Motivating Example</a:t>
            </a:r>
          </a:p>
          <a:p>
            <a:pPr algn="just"/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07FD8-62A3-5E49-75C1-6B8AC4DCC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648" y="4023447"/>
            <a:ext cx="5949904" cy="26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96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4D9E9-D632-E2AA-9808-8DC190B8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Assignment Problem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E4A9E-B7F6-06B2-9E0C-CF97D017F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8654" y="1186623"/>
            <a:ext cx="8746956" cy="5530334"/>
          </a:xfrm>
        </p:spPr>
      </p:pic>
    </p:spTree>
    <p:extLst>
      <p:ext uri="{BB962C8B-B14F-4D97-AF65-F5344CB8AC3E}">
        <p14:creationId xmlns:p14="http://schemas.microsoft.com/office/powerpoint/2010/main" val="3355763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0DB61-0370-EF5F-431E-318223D41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Classwork Problem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92F9F2-039E-B793-74E1-D237FFFC3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3043"/>
            <a:ext cx="748686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35A061-CF5C-B2F1-4CDD-A6FFE1CCB186}"/>
              </a:ext>
            </a:extLst>
          </p:cNvPr>
          <p:cNvSpPr txBox="1"/>
          <p:nvPr/>
        </p:nvSpPr>
        <p:spPr>
          <a:xfrm>
            <a:off x="8626764" y="2235200"/>
            <a:ext cx="32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Assume that </a:t>
            </a:r>
            <a:r>
              <a:rPr lang="en-IN" dirty="0" err="1"/>
              <a:t>Mini_support</a:t>
            </a:r>
            <a:r>
              <a:rPr lang="en-IN" dirty="0"/>
              <a:t>= 40%</a:t>
            </a:r>
          </a:p>
          <a:p>
            <a:r>
              <a:rPr lang="en-IN" dirty="0" err="1"/>
              <a:t>Mini_Confidence</a:t>
            </a:r>
            <a:r>
              <a:rPr lang="en-IN" dirty="0"/>
              <a:t>=70%</a:t>
            </a:r>
          </a:p>
        </p:txBody>
      </p:sp>
    </p:spTree>
    <p:extLst>
      <p:ext uri="{BB962C8B-B14F-4D97-AF65-F5344CB8AC3E}">
        <p14:creationId xmlns:p14="http://schemas.microsoft.com/office/powerpoint/2010/main" val="749802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E7A0F-53C5-F139-724E-5401D692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Improving Efficiency of </a:t>
            </a:r>
            <a:r>
              <a:rPr lang="en-IN" dirty="0" err="1"/>
              <a:t>Apriori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D583D-F14B-FB21-82A1-4A8B018A2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Hash-Based Technique </a:t>
            </a:r>
            <a:r>
              <a:rPr lang="en-US" dirty="0"/>
              <a:t>to Reduce Candidate 2-itemsets (C2) in </a:t>
            </a:r>
            <a:r>
              <a:rPr lang="en-US" dirty="0" err="1"/>
              <a:t>Apriori</a:t>
            </a:r>
            <a:r>
              <a:rPr lang="en-US" dirty="0"/>
              <a:t> Algorithm</a:t>
            </a:r>
            <a:endParaRPr lang="en-IN" dirty="0"/>
          </a:p>
          <a:p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3BE0401-3015-9834-1AEE-E15A3198DB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392"/>
          <a:stretch>
            <a:fillRect/>
          </a:stretch>
        </p:blipFill>
        <p:spPr>
          <a:xfrm>
            <a:off x="943793" y="2761672"/>
            <a:ext cx="7496652" cy="387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1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D0A0C-04D2-888F-18DF-28D734785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Hash-Based Technique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8136-1D5D-82AB-D8B6-79CA8F597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generating C2, we </a:t>
            </a:r>
            <a:r>
              <a:rPr lang="en-US" b="1" dirty="0"/>
              <a:t>optimize using a hash table</a:t>
            </a:r>
            <a:r>
              <a:rPr lang="en-US" dirty="0"/>
              <a:t> while scanning transactions for L1.</a:t>
            </a:r>
          </a:p>
          <a:p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30C356-09DA-864F-713F-0A19DF463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308" y="3231088"/>
            <a:ext cx="957603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 Hash Function (just like before):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Let's assume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order of items: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Milk =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Bread = 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Butter = 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Cookies = 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hash function: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h({X,Y}) = (order of X + order of Y) % 5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04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AEFA1-10AD-E7BA-75C0-3CB4F1D2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194A3-822C-4CE8-349F-01B244CC3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Now hash all possible L1 2-itemsets from each transaction:</a:t>
            </a:r>
          </a:p>
          <a:p>
            <a:r>
              <a:rPr lang="en-US" dirty="0"/>
              <a:t>Example:</a:t>
            </a:r>
          </a:p>
          <a:p>
            <a:r>
              <a:rPr lang="en-US" dirty="0"/>
              <a:t>T1 = {Milk, Bread, Butter} ⇒ pairs:</a:t>
            </a:r>
          </a:p>
          <a:p>
            <a:pPr lvl="1"/>
            <a:r>
              <a:rPr lang="en-US" dirty="0"/>
              <a:t>Milk, Bread → 1+2 = 3 % 5 = 3 (bucket number)</a:t>
            </a:r>
          </a:p>
          <a:p>
            <a:pPr lvl="1"/>
            <a:r>
              <a:rPr lang="en-US" dirty="0"/>
              <a:t>Milk, Butter → 1+3 = 4 % 5 = 4</a:t>
            </a:r>
          </a:p>
          <a:p>
            <a:pPr lvl="1"/>
            <a:r>
              <a:rPr lang="en-US" dirty="0"/>
              <a:t>Bread, Butter → 2+3 = 5 % 5 = 0</a:t>
            </a:r>
          </a:p>
          <a:p>
            <a:r>
              <a:rPr lang="en-US" dirty="0"/>
              <a:t>Continue for all 12 transactions...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3545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CF9A6-FE15-30B2-42D8-079BBE97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Hash technique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0B58CB2-0453-D540-FD09-59B6C9E2C9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8527558"/>
              </p:ext>
            </p:extLst>
          </p:nvPr>
        </p:nvGraphicFramePr>
        <p:xfrm>
          <a:off x="838200" y="2809837"/>
          <a:ext cx="4860636" cy="3639184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620212">
                  <a:extLst>
                    <a:ext uri="{9D8B030D-6E8A-4147-A177-3AD203B41FA5}">
                      <a16:colId xmlns:a16="http://schemas.microsoft.com/office/drawing/2014/main" val="722975074"/>
                    </a:ext>
                  </a:extLst>
                </a:gridCol>
                <a:gridCol w="1620212">
                  <a:extLst>
                    <a:ext uri="{9D8B030D-6E8A-4147-A177-3AD203B41FA5}">
                      <a16:colId xmlns:a16="http://schemas.microsoft.com/office/drawing/2014/main" val="3610418268"/>
                    </a:ext>
                  </a:extLst>
                </a:gridCol>
                <a:gridCol w="1620212">
                  <a:extLst>
                    <a:ext uri="{9D8B030D-6E8A-4147-A177-3AD203B41FA5}">
                      <a16:colId xmlns:a16="http://schemas.microsoft.com/office/drawing/2014/main" val="846424194"/>
                    </a:ext>
                  </a:extLst>
                </a:gridCol>
              </a:tblGrid>
              <a:tr h="6811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Bucket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Sample </a:t>
                      </a:r>
                      <a:r>
                        <a:rPr lang="en-IN" dirty="0" err="1"/>
                        <a:t>Itemsets</a:t>
                      </a:r>
                      <a:r>
                        <a:rPr lang="en-IN" dirty="0"/>
                        <a:t> in Bucket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68309"/>
                  </a:ext>
                </a:extLst>
              </a:tr>
              <a:tr h="6811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Bread, Butter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345913"/>
                  </a:ext>
                </a:extLst>
              </a:tr>
              <a:tr h="6811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Milk, Bread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076372"/>
                  </a:ext>
                </a:extLst>
              </a:tr>
              <a:tr h="6811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Milk, Butter, etc.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211251"/>
                  </a:ext>
                </a:extLst>
              </a:tr>
              <a:tr h="6811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Others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≤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(Not meeting threshold)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9841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DE7CCF2-BFB6-C638-670B-E433E501DD52}"/>
              </a:ext>
            </a:extLst>
          </p:cNvPr>
          <p:cNvSpPr txBox="1"/>
          <p:nvPr/>
        </p:nvSpPr>
        <p:spPr>
          <a:xfrm>
            <a:off x="5943369" y="1225689"/>
            <a:ext cx="570380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dirty="0"/>
              <a:t>Now apply </a:t>
            </a:r>
            <a:r>
              <a:rPr lang="en-IN" sz="2400" b="1" dirty="0"/>
              <a:t>support threshold (min = 4)</a:t>
            </a:r>
            <a:r>
              <a:rPr lang="en-IN" sz="2400" dirty="0"/>
              <a:t>:</a:t>
            </a:r>
          </a:p>
          <a:p>
            <a:pPr>
              <a:buNone/>
            </a:pPr>
            <a:r>
              <a:rPr lang="en-IN" sz="2400" dirty="0"/>
              <a:t>✅ Only keep </a:t>
            </a:r>
            <a:r>
              <a:rPr lang="en-IN" sz="2400" dirty="0" err="1"/>
              <a:t>itemsets</a:t>
            </a:r>
            <a:r>
              <a:rPr lang="en-IN" sz="2400" dirty="0"/>
              <a:t> in buckets where </a:t>
            </a:r>
            <a:r>
              <a:rPr lang="en-IN" sz="2400" dirty="0">
                <a:solidFill>
                  <a:srgbClr val="FF0000"/>
                </a:solidFill>
              </a:rPr>
              <a:t>count ≥ 4</a:t>
            </a:r>
            <a:r>
              <a:rPr lang="en-IN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Bucket 0 (Bread, Butter)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Bucket 3 (Milk, Bread)</a:t>
            </a:r>
          </a:p>
          <a:p>
            <a:pPr>
              <a:buNone/>
            </a:pPr>
            <a:r>
              <a:rPr lang="en-IN" sz="2400" dirty="0"/>
              <a:t>⛔ Prune </a:t>
            </a:r>
            <a:r>
              <a:rPr lang="en-IN" sz="2400" dirty="0" err="1"/>
              <a:t>itemsets</a:t>
            </a:r>
            <a:r>
              <a:rPr lang="en-IN" sz="2400" dirty="0"/>
              <a:t> in buckets with &lt; 4: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e.g., Milk, Cookies; Butter, Cookies...</a:t>
            </a:r>
          </a:p>
          <a:p>
            <a:r>
              <a:rPr lang="en-US" sz="2400" b="1" dirty="0"/>
              <a:t>Final Pruned C2 (After Hashing):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{Milk, Bread}</a:t>
            </a:r>
          </a:p>
          <a:p>
            <a:r>
              <a:rPr lang="en-US" sz="2400" dirty="0">
                <a:solidFill>
                  <a:srgbClr val="FF0000"/>
                </a:solidFill>
              </a:rPr>
              <a:t>{Bread, Butter}</a:t>
            </a:r>
          </a:p>
          <a:p>
            <a:r>
              <a:rPr lang="en-US" sz="2400" dirty="0"/>
              <a:t>💡 This is a </a:t>
            </a:r>
            <a:r>
              <a:rPr lang="en-US" sz="2400" b="1" dirty="0"/>
              <a:t>smaller candidate set</a:t>
            </a:r>
            <a:r>
              <a:rPr lang="en-US" sz="2400" dirty="0"/>
              <a:t> than what was produced by ordinary </a:t>
            </a:r>
            <a:r>
              <a:rPr lang="en-US" sz="2400" dirty="0" err="1"/>
              <a:t>Apriori</a:t>
            </a:r>
            <a:r>
              <a:rPr lang="en-US" sz="2400" dirty="0"/>
              <a:t>. Then we do the actual counting of only these to confirm support.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362D3-0B59-07D5-C12C-B270F020A951}"/>
              </a:ext>
            </a:extLst>
          </p:cNvPr>
          <p:cNvSpPr txBox="1"/>
          <p:nvPr/>
        </p:nvSpPr>
        <p:spPr>
          <a:xfrm>
            <a:off x="838200" y="1869500"/>
            <a:ext cx="48606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Then count how many times each bucket is hit:</a:t>
            </a:r>
          </a:p>
        </p:txBody>
      </p:sp>
    </p:spTree>
    <p:extLst>
      <p:ext uri="{BB962C8B-B14F-4D97-AF65-F5344CB8AC3E}">
        <p14:creationId xmlns:p14="http://schemas.microsoft.com/office/powerpoint/2010/main" val="200514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683BC-CC5D-A378-A15F-1DEDC44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Ordinary vs Hash-Based </a:t>
            </a:r>
            <a:r>
              <a:rPr lang="en-US" dirty="0" err="1"/>
              <a:t>Apriori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324061F-AE70-D389-FCB6-41165CE8EB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8722487"/>
              </p:ext>
            </p:extLst>
          </p:nvPr>
        </p:nvGraphicFramePr>
        <p:xfrm>
          <a:off x="1305790" y="1690688"/>
          <a:ext cx="9580419" cy="3809132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3193473">
                  <a:extLst>
                    <a:ext uri="{9D8B030D-6E8A-4147-A177-3AD203B41FA5}">
                      <a16:colId xmlns:a16="http://schemas.microsoft.com/office/drawing/2014/main" val="4173360549"/>
                    </a:ext>
                  </a:extLst>
                </a:gridCol>
                <a:gridCol w="3193473">
                  <a:extLst>
                    <a:ext uri="{9D8B030D-6E8A-4147-A177-3AD203B41FA5}">
                      <a16:colId xmlns:a16="http://schemas.microsoft.com/office/drawing/2014/main" val="2167749376"/>
                    </a:ext>
                  </a:extLst>
                </a:gridCol>
                <a:gridCol w="3193473">
                  <a:extLst>
                    <a:ext uri="{9D8B030D-6E8A-4147-A177-3AD203B41FA5}">
                      <a16:colId xmlns:a16="http://schemas.microsoft.com/office/drawing/2014/main" val="1848541517"/>
                    </a:ext>
                  </a:extLst>
                </a:gridCol>
              </a:tblGrid>
              <a:tr h="5761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Step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Ordinary Apriori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Hash-Based </a:t>
                      </a:r>
                      <a:r>
                        <a:rPr lang="en-IN" dirty="0" err="1"/>
                        <a:t>Apriori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201827"/>
                  </a:ext>
                </a:extLst>
              </a:tr>
              <a:tr h="5761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L1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Found by counting all single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438560"/>
                  </a:ext>
                </a:extLst>
              </a:tr>
              <a:tr h="10083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All possible 2-itemsets from L1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Hashed first, low-support buckets pruned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321534"/>
                  </a:ext>
                </a:extLst>
              </a:tr>
              <a:tr h="5761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Scanning effort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Higher (all C2 scanned)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Lower (fewer C2s to evaluate)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90197"/>
                  </a:ext>
                </a:extLst>
              </a:tr>
              <a:tr h="10083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Output L2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{Milk, Bread}, {Milk, Butter}, {Bread, Butter}, {Bread, Cookies}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Mostly {Milk, Bread}, {Bread, Butter}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259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177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14CC-64AC-41FE-7A47-F83083D8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Transaction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A50B-156C-EDEC-50BB-ADB88CF77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90" y="1456170"/>
            <a:ext cx="10515600" cy="4351338"/>
          </a:xfrm>
        </p:spPr>
        <p:txBody>
          <a:bodyPr/>
          <a:lstStyle/>
          <a:p>
            <a:r>
              <a:rPr lang="en-US" dirty="0"/>
              <a:t>If a transaction doesn’t contain any frequent k-</a:t>
            </a:r>
            <a:r>
              <a:rPr lang="en-US" dirty="0" err="1"/>
              <a:t>itemsets</a:t>
            </a:r>
            <a:r>
              <a:rPr lang="en-US" dirty="0"/>
              <a:t>, it can't produce any frequent (k+1)-</a:t>
            </a:r>
            <a:r>
              <a:rPr lang="en-US" dirty="0" err="1"/>
              <a:t>itemsets</a:t>
            </a:r>
            <a:r>
              <a:rPr lang="en-US" dirty="0"/>
              <a:t>.</a:t>
            </a:r>
          </a:p>
          <a:p>
            <a:r>
              <a:rPr lang="en-IN" dirty="0"/>
              <a:t>Suppose we have transaction as below</a:t>
            </a:r>
          </a:p>
          <a:p>
            <a:pPr marL="457200" lvl="1" indent="0">
              <a:buNone/>
            </a:pPr>
            <a:r>
              <a:rPr lang="en-IN" dirty="0"/>
              <a:t>T1: {A, B, C}</a:t>
            </a:r>
          </a:p>
          <a:p>
            <a:pPr marL="457200" lvl="1" indent="0">
              <a:buNone/>
            </a:pPr>
            <a:r>
              <a:rPr lang="en-IN" dirty="0"/>
              <a:t>T2: {A, C}</a:t>
            </a:r>
          </a:p>
          <a:p>
            <a:pPr marL="457200" lvl="1" indent="0">
              <a:buNone/>
            </a:pPr>
            <a:r>
              <a:rPr lang="en-IN" dirty="0"/>
              <a:t>T3: {D, E}</a:t>
            </a:r>
          </a:p>
          <a:p>
            <a:pPr marL="457200" lvl="1" indent="0">
              <a:buNone/>
            </a:pPr>
            <a:r>
              <a:rPr lang="en-IN" dirty="0"/>
              <a:t>T4: {A, D}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46ED8007-4385-EC7C-6C64-683870423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81" y="4446161"/>
            <a:ext cx="6421582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Let’s say after scanning for </a:t>
            </a:r>
            <a:r>
              <a:rPr lang="en-US" altLang="en-US" sz="2000" b="1" dirty="0">
                <a:latin typeface="Arial" panose="020B0604020202020204" pitchFamily="34" charset="0"/>
              </a:rPr>
              <a:t>frequent 2-itemsets</a:t>
            </a:r>
            <a:r>
              <a:rPr lang="en-US" altLang="en-US" sz="2000" dirty="0">
                <a:latin typeface="Arial" panose="020B0604020202020204" pitchFamily="34" charset="0"/>
              </a:rPr>
              <a:t>, only these are frequent: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solidFill>
                  <a:srgbClr val="FF0000"/>
                </a:solidFill>
                <a:latin typeface="Arial Unicode MS"/>
              </a:rPr>
              <a:t>{A, C}</a:t>
            </a:r>
            <a:endParaRPr lang="en-US" altLang="en-US" sz="2000" dirty="0">
              <a:solidFill>
                <a:srgbClr val="FF0000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solidFill>
                  <a:srgbClr val="FF0000"/>
                </a:solidFill>
                <a:latin typeface="Arial Unicode MS"/>
              </a:rPr>
              <a:t>{A, B}</a:t>
            </a:r>
            <a:endParaRPr lang="en-US" altLang="en-US" sz="2000" dirty="0">
              <a:solidFill>
                <a:srgbClr val="FF0000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F5CD6FC3-2F1E-B756-7C60-F4B82DB41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838" y="2206105"/>
            <a:ext cx="5227781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Now check which transactions contain at least one of these frequent 2-itemsets: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T1: has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{A, B}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{A, C}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keep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T2: has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{A, C}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keep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❌ T3: has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{D, E}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remove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❌ T4: has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{A, D}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remove (if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{A, D}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not frequent)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💡 Benefit: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the next iteration (for 3-itemsets), you can skip T3 and T4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reducing the dataset size and speeding up computation.</a:t>
            </a:r>
          </a:p>
        </p:txBody>
      </p:sp>
    </p:spTree>
    <p:extLst>
      <p:ext uri="{BB962C8B-B14F-4D97-AF65-F5344CB8AC3E}">
        <p14:creationId xmlns:p14="http://schemas.microsoft.com/office/powerpoint/2010/main" val="492224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3D176-C400-B5E8-F0A7-6CA4582EE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15" y="226580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Partitioning-</a:t>
            </a:r>
            <a:r>
              <a:rPr lang="en-IN" sz="2200" b="1" dirty="0">
                <a:solidFill>
                  <a:srgbClr val="FF0000"/>
                </a:solidFill>
              </a:rPr>
              <a:t>M</a:t>
            </a:r>
            <a:r>
              <a:rPr lang="en-US" sz="2200" b="1" dirty="0" err="1">
                <a:solidFill>
                  <a:srgbClr val="FF0000"/>
                </a:solidFill>
              </a:rPr>
              <a:t>ine</a:t>
            </a:r>
            <a:r>
              <a:rPr lang="en-US" sz="2200" b="1" dirty="0">
                <a:solidFill>
                  <a:srgbClr val="FF0000"/>
                </a:solidFill>
              </a:rPr>
              <a:t> locally frequent </a:t>
            </a:r>
            <a:r>
              <a:rPr lang="en-US" sz="2200" b="1" dirty="0" err="1">
                <a:solidFill>
                  <a:srgbClr val="FF0000"/>
                </a:solidFill>
              </a:rPr>
              <a:t>itemsets</a:t>
            </a:r>
            <a:r>
              <a:rPr lang="en-US" sz="2200" b="1" dirty="0">
                <a:solidFill>
                  <a:srgbClr val="FF0000"/>
                </a:solidFill>
              </a:rPr>
              <a:t> from data partitions, and then scan again to verify global support.</a:t>
            </a:r>
            <a:endParaRPr lang="en-IN" sz="2200" b="1" dirty="0">
              <a:solidFill>
                <a:srgbClr val="FF0000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A756B4D-BEC8-1ED7-D119-B3E15B42B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915" y="1690688"/>
            <a:ext cx="11832085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Imagine your dataset has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100,000 transactions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You divide them into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 partitions (P1, P2, P3, P4)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25,000 transactions each.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Phase I: Local Frequent Mining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 each partition, you find locally frequent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itemsets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P1: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{A, B}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{C}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P2: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{A, B}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{B, C}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P3: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{B}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{C}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P4: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{A}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{C}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Now take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all locally frequent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itemsets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{A}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{B}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{C}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{A, B}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{B, C}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Phase II: Global Support Check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Scan full database only for these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candidates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count support, and identify which are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globally frequent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💡 Benefit: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Only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 scans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the DB (vs. multiple in standard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Apriori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partition fits in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 memory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so it's efficient.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947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43118-CD05-6448-1200-F8FBE78B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C4E1A-5D72-68E2-15EE-F83D6138E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290" y="1804761"/>
            <a:ext cx="9821646" cy="3248478"/>
          </a:xfrm>
        </p:spPr>
      </p:pic>
    </p:spTree>
    <p:extLst>
      <p:ext uri="{BB962C8B-B14F-4D97-AF65-F5344CB8AC3E}">
        <p14:creationId xmlns:p14="http://schemas.microsoft.com/office/powerpoint/2010/main" val="273733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B6036-A3DE-2C39-DD35-269A05B33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084956-9303-9E1E-7C24-BD5ED235B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912" y="438277"/>
            <a:ext cx="8796528" cy="6304316"/>
          </a:xfrm>
        </p:spPr>
      </p:pic>
    </p:spTree>
    <p:extLst>
      <p:ext uri="{BB962C8B-B14F-4D97-AF65-F5344CB8AC3E}">
        <p14:creationId xmlns:p14="http://schemas.microsoft.com/office/powerpoint/2010/main" val="4002580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4DDF-1787-7E83-0B33-15F1AE35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Sampling-</a:t>
            </a:r>
            <a:r>
              <a:rPr lang="en-US" sz="2200" b="1" dirty="0">
                <a:solidFill>
                  <a:srgbClr val="FF0000"/>
                </a:solidFill>
              </a:rPr>
              <a:t>Mine a random subset (sample) of the data to approximate the frequent </a:t>
            </a:r>
            <a:r>
              <a:rPr lang="en-US" sz="2200" b="1" dirty="0" err="1">
                <a:solidFill>
                  <a:srgbClr val="FF0000"/>
                </a:solidFill>
              </a:rPr>
              <a:t>itemsets</a:t>
            </a:r>
            <a:r>
              <a:rPr lang="en-US" sz="2200" b="1" dirty="0">
                <a:solidFill>
                  <a:srgbClr val="FF0000"/>
                </a:solidFill>
              </a:rPr>
              <a:t>.</a:t>
            </a:r>
            <a:endParaRPr lang="en-IN" sz="2200" b="1" dirty="0">
              <a:solidFill>
                <a:srgbClr val="FF0000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5F77C65-9881-C794-1CDC-2322824625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87354"/>
            <a:ext cx="10088418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Original data has 1 million transactions.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take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 sample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100,000 transactions (10%)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find these frequent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itemsets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{A, C}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{B}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{C}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These are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candidate frequent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itemsets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Then you: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Either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estimate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support in full data using confidence intervals, 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Verify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actual support in a second full scan.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💡 Tradeoff: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✔️ Faster since it works on a subset.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❌ Might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 rare but globally frequent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itemsets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85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E5E8-1B96-DBBE-0AAB-2E6BF01D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Dynamic Itemset Counting (DIC)-</a:t>
            </a:r>
            <a:r>
              <a:rPr lang="en-US" sz="2200" b="1" dirty="0">
                <a:solidFill>
                  <a:srgbClr val="FF0000"/>
                </a:solidFill>
              </a:rPr>
              <a:t>Add new candidate </a:t>
            </a:r>
            <a:r>
              <a:rPr lang="en-US" sz="2200" b="1" dirty="0" err="1">
                <a:solidFill>
                  <a:srgbClr val="FF0000"/>
                </a:solidFill>
              </a:rPr>
              <a:t>itemsets</a:t>
            </a:r>
            <a:r>
              <a:rPr lang="en-US" sz="2200" b="1" dirty="0">
                <a:solidFill>
                  <a:srgbClr val="FF0000"/>
                </a:solidFill>
              </a:rPr>
              <a:t> dynamically during a scan instead of waiting for the next full pass.</a:t>
            </a:r>
            <a:endParaRPr lang="en-IN" sz="2200" b="1" dirty="0">
              <a:solidFill>
                <a:srgbClr val="FF0000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375869-0A2F-279A-86FE-4DC595C713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75305"/>
            <a:ext cx="9796528" cy="4651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Let’s say the DB is scanned in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10,000 transactions.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 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{A}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{B}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seem frequent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{A, B}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is added as a new candidate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immediately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before waiting for the full pass.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standard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Apriori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you'd wait until the full 1st pass is done before considering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{A, B}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💡 Benefit: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Fewer total scans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Allows for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adaptive candidate generation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mid-scan.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Good when data is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streamed or block-partitioned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080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EB9B-F5CB-B1A6-C6F9-CACB3DC39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FP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BFD46F-F0DB-2041-5B00-ABAA592D1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8408" y="1402385"/>
            <a:ext cx="10235184" cy="528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06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14C0-14AD-879B-B965-D08B41327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02FB4C-3B8F-BC34-7A14-6F04723A8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5398"/>
            <a:ext cx="11035332" cy="602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22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BCBE-0C35-1A13-CEB1-82FCCF23C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C9D67C-D90A-CD6B-EDBD-6221625D7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274" y="0"/>
            <a:ext cx="11794726" cy="626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19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FEE7A-333A-923F-457C-D01336133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29C3A1-8DE9-7B33-2C49-C382517F9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476" y="210312"/>
            <a:ext cx="11444432" cy="589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6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804F-996C-FEA9-D201-F0A97E151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8BED65-1908-3B34-15E5-1E4110515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83" y="128016"/>
            <a:ext cx="11484417" cy="60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1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BE56-ABB1-B414-3CA9-D9108944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3A03E4-C724-DAC9-4B02-8FB32C78C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3530"/>
            <a:ext cx="11956192" cy="637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10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CB82-0DF1-CC3B-2514-F903B7B29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5DAA7F-C7CD-EB4F-7D3B-0EF6077BF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57589" y="0"/>
            <a:ext cx="12281949" cy="65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71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2F248-D936-5923-2155-0C948A893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9AA0DD-28E4-C1BC-473A-BA3C67379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15" y="155448"/>
            <a:ext cx="11607281" cy="624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67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D1D26-F2A2-B94E-A83C-622A45AA1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FE8F56-1880-6759-32FA-7B0035115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0351"/>
            <a:ext cx="9478698" cy="3124636"/>
          </a:xfrm>
        </p:spPr>
      </p:pic>
    </p:spTree>
    <p:extLst>
      <p:ext uri="{BB962C8B-B14F-4D97-AF65-F5344CB8AC3E}">
        <p14:creationId xmlns:p14="http://schemas.microsoft.com/office/powerpoint/2010/main" val="33635348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3CA1-6E4B-2B22-BE1D-F857B63F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1CDDEB-D3B3-D595-2C67-079D23485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85" y="192025"/>
            <a:ext cx="11908582" cy="61111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2C638F-7899-0F8A-BE67-AAC989E3B45D}"/>
                  </a:ext>
                </a:extLst>
              </p14:cNvPr>
              <p14:cNvContentPartPr/>
              <p14:nvPr/>
            </p14:nvContentPartPr>
            <p14:xfrm>
              <a:off x="9919593" y="4856342"/>
              <a:ext cx="970560" cy="383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2C638F-7899-0F8A-BE67-AAC989E3B4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3473" y="4850222"/>
                <a:ext cx="9828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90469EA-9678-2B75-E5FC-8D8312DD0F8A}"/>
                  </a:ext>
                </a:extLst>
              </p14:cNvPr>
              <p14:cNvContentPartPr/>
              <p14:nvPr/>
            </p14:nvContentPartPr>
            <p14:xfrm>
              <a:off x="4793913" y="4913222"/>
              <a:ext cx="19404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90469EA-9678-2B75-E5FC-8D8312DD0F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87793" y="4907102"/>
                <a:ext cx="2062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CC530DF-AAF7-C1C4-3650-739476441630}"/>
                  </a:ext>
                </a:extLst>
              </p14:cNvPr>
              <p14:cNvContentPartPr/>
              <p14:nvPr/>
            </p14:nvContentPartPr>
            <p14:xfrm>
              <a:off x="4987593" y="491358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CC530DF-AAF7-C1C4-3650-73947644163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81473" y="4907462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BA321A2-69F9-E533-9E20-2BE985317839}"/>
                  </a:ext>
                </a:extLst>
              </p14:cNvPr>
              <p14:cNvContentPartPr/>
              <p14:nvPr/>
            </p14:nvContentPartPr>
            <p14:xfrm>
              <a:off x="7204113" y="3278462"/>
              <a:ext cx="2127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BA321A2-69F9-E533-9E20-2BE9853178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97993" y="3272342"/>
                <a:ext cx="2250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543BC55-8812-AF36-60E7-FC0647477E8A}"/>
                  </a:ext>
                </a:extLst>
              </p14:cNvPr>
              <p14:cNvContentPartPr/>
              <p14:nvPr/>
            </p14:nvContentPartPr>
            <p14:xfrm>
              <a:off x="4082193" y="3763022"/>
              <a:ext cx="154080" cy="114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543BC55-8812-AF36-60E7-FC0647477E8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73193" y="3754382"/>
                <a:ext cx="171720" cy="13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C1B7116-D0D2-4FC9-7655-C68456587672}"/>
              </a:ext>
            </a:extLst>
          </p:cNvPr>
          <p:cNvGrpSpPr/>
          <p:nvPr/>
        </p:nvGrpSpPr>
        <p:grpSpPr>
          <a:xfrm>
            <a:off x="7222473" y="5486342"/>
            <a:ext cx="314640" cy="496080"/>
            <a:chOff x="7222473" y="5486342"/>
            <a:chExt cx="314640" cy="496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3E47BFF-7F36-A421-D3DF-2F422D78404E}"/>
                    </a:ext>
                  </a:extLst>
                </p14:cNvPr>
                <p14:cNvContentPartPr/>
                <p14:nvPr/>
              </p14:nvContentPartPr>
              <p14:xfrm>
                <a:off x="7222473" y="5497502"/>
                <a:ext cx="301320" cy="484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3E47BFF-7F36-A421-D3DF-2F422D78404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13473" y="5488862"/>
                  <a:ext cx="31896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04DFD6D-CB53-7554-1DEB-B30BDDA3FC0D}"/>
                    </a:ext>
                  </a:extLst>
                </p14:cNvPr>
                <p14:cNvContentPartPr/>
                <p14:nvPr/>
              </p14:nvContentPartPr>
              <p14:xfrm>
                <a:off x="7536753" y="5486342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04DFD6D-CB53-7554-1DEB-B30BDDA3FC0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27753" y="547734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577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ABFA-F4A8-023C-1CCF-1C488AD44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CF711E-C86E-CC7B-7903-C3F83BD4E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534" y="210312"/>
            <a:ext cx="11080931" cy="57136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5A7549F-2561-EDE0-69E1-BB4A2BC594AE}"/>
                  </a:ext>
                </a:extLst>
              </p14:cNvPr>
              <p14:cNvContentPartPr/>
              <p14:nvPr/>
            </p14:nvContentPartPr>
            <p14:xfrm>
              <a:off x="2798793" y="3747902"/>
              <a:ext cx="547200" cy="323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5A7549F-2561-EDE0-69E1-BB4A2BC594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2673" y="3741782"/>
                <a:ext cx="55944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12126C7-CFBD-6B42-FEAA-141AE3FDBD8E}"/>
                  </a:ext>
                </a:extLst>
              </p14:cNvPr>
              <p14:cNvContentPartPr/>
              <p14:nvPr/>
            </p14:nvContentPartPr>
            <p14:xfrm>
              <a:off x="4535073" y="3677702"/>
              <a:ext cx="331200" cy="279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12126C7-CFBD-6B42-FEAA-141AE3FDBD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28953" y="3671582"/>
                <a:ext cx="34344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E83E05-1F86-70AE-86CA-F129FCE42C03}"/>
                  </a:ext>
                </a:extLst>
              </p14:cNvPr>
              <p14:cNvContentPartPr/>
              <p14:nvPr/>
            </p14:nvContentPartPr>
            <p14:xfrm>
              <a:off x="6058953" y="3604262"/>
              <a:ext cx="514800" cy="341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E83E05-1F86-70AE-86CA-F129FCE42C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52833" y="3598142"/>
                <a:ext cx="527040" cy="3535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7A4D516-735C-1D91-E03B-8CCE6CD539E6}"/>
              </a:ext>
            </a:extLst>
          </p:cNvPr>
          <p:cNvSpPr txBox="1"/>
          <p:nvPr/>
        </p:nvSpPr>
        <p:spPr>
          <a:xfrm>
            <a:off x="10369692" y="3805904"/>
            <a:ext cx="120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1+1+1=3</a:t>
            </a:r>
          </a:p>
        </p:txBody>
      </p:sp>
    </p:spTree>
    <p:extLst>
      <p:ext uri="{BB962C8B-B14F-4D97-AF65-F5344CB8AC3E}">
        <p14:creationId xmlns:p14="http://schemas.microsoft.com/office/powerpoint/2010/main" val="452676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10C9B-7B66-5514-967C-3DE6B81A1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E256F7-7897-C5BE-F752-BACA8DB97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0627" y="246888"/>
            <a:ext cx="11490745" cy="59444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684DB4-A351-6ACC-6528-1711EDC52422}"/>
                  </a:ext>
                </a:extLst>
              </p14:cNvPr>
              <p14:cNvContentPartPr/>
              <p14:nvPr/>
            </p14:nvContentPartPr>
            <p14:xfrm>
              <a:off x="6853113" y="1551542"/>
              <a:ext cx="2595600" cy="92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684DB4-A351-6ACC-6528-1711EDC524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4473" y="1542542"/>
                <a:ext cx="26132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6D70208-E487-BF2A-C7CC-0F3536C64E38}"/>
                  </a:ext>
                </a:extLst>
              </p14:cNvPr>
              <p14:cNvContentPartPr/>
              <p14:nvPr/>
            </p14:nvContentPartPr>
            <p14:xfrm>
              <a:off x="10436913" y="4246142"/>
              <a:ext cx="740880" cy="541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6D70208-E487-BF2A-C7CC-0F3536C64E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28273" y="4237142"/>
                <a:ext cx="75852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38C7A51-3519-7EDD-3BA5-E474630A6A0D}"/>
                  </a:ext>
                </a:extLst>
              </p14:cNvPr>
              <p14:cNvContentPartPr/>
              <p14:nvPr/>
            </p14:nvContentPartPr>
            <p14:xfrm>
              <a:off x="9819720" y="5548320"/>
              <a:ext cx="774000" cy="804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38C7A51-3519-7EDD-3BA5-E474630A6A0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10360" y="5538960"/>
                <a:ext cx="792720" cy="82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4193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2EB6-534B-1B4C-067C-342A33603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E1608-C8F7-52EF-3576-5CC5F108E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/>
              <a:t>Identified Frequent Patterns (</a:t>
            </a:r>
            <a:r>
              <a:rPr lang="en-IN" b="1" dirty="0" err="1"/>
              <a:t>Itemsets</a:t>
            </a:r>
            <a:r>
              <a:rPr lang="en-IN" b="1" dirty="0"/>
              <a:t>):</a:t>
            </a:r>
            <a:r>
              <a:rPr lang="en-IN" dirty="0"/>
              <a:t> The primary inference is the set of frequent </a:t>
            </a:r>
            <a:r>
              <a:rPr lang="en-IN" dirty="0" err="1"/>
              <a:t>itemsets</a:t>
            </a:r>
            <a:r>
              <a:rPr lang="en-IN" dirty="0"/>
              <a:t> that meet or exceed the specified minimum support of 3. These are:</a:t>
            </a:r>
          </a:p>
          <a:p>
            <a:pPr lvl="0"/>
            <a:r>
              <a:rPr lang="en-IN" dirty="0"/>
              <a:t>&lt;K,Y : 3&gt;</a:t>
            </a:r>
          </a:p>
          <a:p>
            <a:pPr lvl="0"/>
            <a:r>
              <a:rPr lang="en-IN" dirty="0"/>
              <a:t>&lt;K,O : 3&gt;</a:t>
            </a:r>
          </a:p>
          <a:p>
            <a:pPr lvl="0"/>
            <a:r>
              <a:rPr lang="en-IN" dirty="0"/>
              <a:t>&lt;E,O : 3&gt;</a:t>
            </a:r>
          </a:p>
          <a:p>
            <a:pPr lvl="0"/>
            <a:r>
              <a:rPr lang="en-IN" dirty="0"/>
              <a:t>&lt;K,E,O : 3&gt;</a:t>
            </a:r>
          </a:p>
          <a:p>
            <a:pPr lvl="0"/>
            <a:r>
              <a:rPr lang="en-IN" dirty="0"/>
              <a:t>&lt;K,M : 3&gt;</a:t>
            </a:r>
          </a:p>
          <a:p>
            <a:r>
              <a:rPr lang="en-IN" dirty="0"/>
              <a:t>&lt;K,E : 4&gt; </a:t>
            </a:r>
            <a:r>
              <a:rPr lang="en-IN" b="1" dirty="0">
                <a:solidFill>
                  <a:srgbClr val="FF0000"/>
                </a:solidFill>
              </a:rPr>
              <a:t>Inference:  </a:t>
            </a:r>
            <a:r>
              <a:rPr lang="en-IN" dirty="0"/>
              <a:t>The pattern &lt;K,E : 4&gt; signifies that items K and E appear together in at least 4 transactions.</a:t>
            </a:r>
          </a:p>
          <a:p>
            <a:pPr lvl="0"/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31536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3DBC9-84C9-9817-71E5-EFB93264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84727"/>
            <a:ext cx="10882744" cy="5992235"/>
          </a:xfrm>
        </p:spPr>
        <p:txBody>
          <a:bodyPr>
            <a:normAutofit/>
          </a:bodyPr>
          <a:lstStyle/>
          <a:p>
            <a:pPr lvl="0" algn="just">
              <a:lnSpc>
                <a:spcPct val="170000"/>
              </a:lnSpc>
            </a:pPr>
            <a:r>
              <a:rPr lang="en-IN" dirty="0"/>
              <a:t>The pattern &lt;K,E,O : 3&gt; shows that K, E, and O frequently occur together in at least 3 transactions.</a:t>
            </a:r>
          </a:p>
          <a:p>
            <a:pPr algn="just">
              <a:lnSpc>
                <a:spcPct val="170000"/>
              </a:lnSpc>
            </a:pPr>
            <a:r>
              <a:rPr lang="en-IN" b="1" dirty="0"/>
              <a:t>Efficiency of FP-Growth:</a:t>
            </a:r>
            <a:r>
              <a:rPr lang="en-IN" dirty="0"/>
              <a:t> The FP-growth algorithm's process, as illustrated, shows how it avoids the explicit candidate generation step (unlike </a:t>
            </a:r>
            <a:r>
              <a:rPr lang="en-IN" dirty="0" err="1"/>
              <a:t>Apriori</a:t>
            </a:r>
            <a:r>
              <a:rPr lang="en-IN" dirty="0"/>
              <a:t>) by constructing an FP-tree and then mining conditional pattern bases, which is a key advantage for efficiency, especially with large datasets.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8729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4408B-E9C6-0197-0690-8A1652CA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Classwork problem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CA3FC70-2543-9283-C073-D6C13E42F7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5380282"/>
              </p:ext>
            </p:extLst>
          </p:nvPr>
        </p:nvGraphicFramePr>
        <p:xfrm>
          <a:off x="3688772" y="2118923"/>
          <a:ext cx="4790210" cy="2979552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395105">
                  <a:extLst>
                    <a:ext uri="{9D8B030D-6E8A-4147-A177-3AD203B41FA5}">
                      <a16:colId xmlns:a16="http://schemas.microsoft.com/office/drawing/2014/main" val="103742630"/>
                    </a:ext>
                  </a:extLst>
                </a:gridCol>
                <a:gridCol w="2395105">
                  <a:extLst>
                    <a:ext uri="{9D8B030D-6E8A-4147-A177-3AD203B41FA5}">
                      <a16:colId xmlns:a16="http://schemas.microsoft.com/office/drawing/2014/main" val="1373105899"/>
                    </a:ext>
                  </a:extLst>
                </a:gridCol>
              </a:tblGrid>
              <a:tr h="496592">
                <a:tc>
                  <a:txBody>
                    <a:bodyPr/>
                    <a:lstStyle/>
                    <a:p>
                      <a:r>
                        <a:rPr lang="en-IN" dirty="0"/>
                        <a:t>Transaction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Items Purchased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048053"/>
                  </a:ext>
                </a:extLst>
              </a:tr>
              <a:tr h="496592">
                <a:tc>
                  <a:txBody>
                    <a:bodyPr/>
                    <a:lstStyle/>
                    <a:p>
                      <a:r>
                        <a:rPr lang="en-IN" dirty="0"/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a,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1357399"/>
                  </a:ext>
                </a:extLst>
              </a:tr>
              <a:tr h="496592">
                <a:tc>
                  <a:txBody>
                    <a:bodyPr/>
                    <a:lstStyle/>
                    <a:p>
                      <a:r>
                        <a:rPr lang="en-IN"/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b, c, 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0985952"/>
                  </a:ext>
                </a:extLst>
              </a:tr>
              <a:tr h="496592">
                <a:tc>
                  <a:txBody>
                    <a:bodyPr/>
                    <a:lstStyle/>
                    <a:p>
                      <a:r>
                        <a:rPr lang="en-IN"/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a, c, d, 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495273"/>
                  </a:ext>
                </a:extLst>
              </a:tr>
              <a:tr h="496592">
                <a:tc>
                  <a:txBody>
                    <a:bodyPr/>
                    <a:lstStyle/>
                    <a:p>
                      <a:r>
                        <a:rPr lang="en-IN"/>
                        <a:t>T4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a, d, 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123267"/>
                  </a:ext>
                </a:extLst>
              </a:tr>
              <a:tr h="496592">
                <a:tc>
                  <a:txBody>
                    <a:bodyPr/>
                    <a:lstStyle/>
                    <a:p>
                      <a:r>
                        <a:rPr lang="en-IN"/>
                        <a:t>T5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a, b, 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0826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457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FC2E-A288-57DF-A2EA-E9DE2725F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2: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D4F06C-BC81-201D-3F89-F9A4E74A6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001" y="1490049"/>
            <a:ext cx="7095836" cy="44027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C85FA9-5C96-8AB6-B1FA-CA541D02A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888" y="2355273"/>
            <a:ext cx="5660240" cy="413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482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3E512-432F-A54D-A152-C5FBF15FF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87DA18-5C96-2F66-B075-4360275A9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6619"/>
            <a:ext cx="10515600" cy="3269350"/>
          </a:xfrm>
        </p:spPr>
      </p:pic>
    </p:spTree>
    <p:extLst>
      <p:ext uri="{BB962C8B-B14F-4D97-AF65-F5344CB8AC3E}">
        <p14:creationId xmlns:p14="http://schemas.microsoft.com/office/powerpoint/2010/main" val="8927935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C6C3-AAAC-ACCC-2AA4-4E641B191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026D2F-882A-8963-17D6-235191428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32375"/>
            <a:ext cx="10515600" cy="2737838"/>
          </a:xfrm>
        </p:spPr>
      </p:pic>
    </p:spTree>
    <p:extLst>
      <p:ext uri="{BB962C8B-B14F-4D97-AF65-F5344CB8AC3E}">
        <p14:creationId xmlns:p14="http://schemas.microsoft.com/office/powerpoint/2010/main" val="667160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DC743-2EF3-EE58-4F16-2410B2FE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49666"/>
            <a:ext cx="10515600" cy="1325563"/>
          </a:xfrm>
        </p:spPr>
        <p:txBody>
          <a:bodyPr/>
          <a:lstStyle/>
          <a:p>
            <a:r>
              <a:rPr lang="en-IN" b="1" dirty="0"/>
              <a:t>Vertical data format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CE48EF-D65F-81FE-FC9B-4BE8405425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0765986"/>
              </p:ext>
            </p:extLst>
          </p:nvPr>
        </p:nvGraphicFramePr>
        <p:xfrm>
          <a:off x="949037" y="2194295"/>
          <a:ext cx="4380346" cy="30568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90173">
                  <a:extLst>
                    <a:ext uri="{9D8B030D-6E8A-4147-A177-3AD203B41FA5}">
                      <a16:colId xmlns:a16="http://schemas.microsoft.com/office/drawing/2014/main" val="920206084"/>
                    </a:ext>
                  </a:extLst>
                </a:gridCol>
                <a:gridCol w="2190173">
                  <a:extLst>
                    <a:ext uri="{9D8B030D-6E8A-4147-A177-3AD203B41FA5}">
                      <a16:colId xmlns:a16="http://schemas.microsoft.com/office/drawing/2014/main" val="1764997425"/>
                    </a:ext>
                  </a:extLst>
                </a:gridCol>
              </a:tblGrid>
              <a:tr h="5094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TID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Items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51298762"/>
                  </a:ext>
                </a:extLst>
              </a:tr>
              <a:tr h="5094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10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{a, b, c, d, e, f}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2789845"/>
                  </a:ext>
                </a:extLst>
              </a:tr>
              <a:tr h="5094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20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{b, c, e, g}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17621822"/>
                  </a:ext>
                </a:extLst>
              </a:tr>
              <a:tr h="5094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30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{a, c, d, e, f, h}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4135794"/>
                  </a:ext>
                </a:extLst>
              </a:tr>
              <a:tr h="5094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40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{b, d, f, e, j}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88536896"/>
                  </a:ext>
                </a:extLst>
              </a:tr>
              <a:tr h="5094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50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{b, c, k, f}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2685642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BB125AB8-A791-8A55-2963-129099F0B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752071"/>
            <a:ext cx="528074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 6.1: A transaction database (horizontal data format)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C33287-B329-7DAB-7567-23D043E522C4}"/>
              </a:ext>
            </a:extLst>
          </p:cNvPr>
          <p:cNvSpPr txBox="1"/>
          <p:nvPr/>
        </p:nvSpPr>
        <p:spPr>
          <a:xfrm>
            <a:off x="6225309" y="1752071"/>
            <a:ext cx="6096000" cy="34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corresponding vertical data format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E0E6BE-B40D-806F-CF1B-C4CD14781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64758"/>
              </p:ext>
            </p:extLst>
          </p:nvPr>
        </p:nvGraphicFramePr>
        <p:xfrm>
          <a:off x="6370782" y="2194295"/>
          <a:ext cx="4712854" cy="43237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56427">
                  <a:extLst>
                    <a:ext uri="{9D8B030D-6E8A-4147-A177-3AD203B41FA5}">
                      <a16:colId xmlns:a16="http://schemas.microsoft.com/office/drawing/2014/main" val="1208651559"/>
                    </a:ext>
                  </a:extLst>
                </a:gridCol>
                <a:gridCol w="2356427">
                  <a:extLst>
                    <a:ext uri="{9D8B030D-6E8A-4147-A177-3AD203B41FA5}">
                      <a16:colId xmlns:a16="http://schemas.microsoft.com/office/drawing/2014/main" val="825323942"/>
                    </a:ext>
                  </a:extLst>
                </a:gridCol>
              </a:tblGrid>
              <a:tr h="33206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</a:rPr>
                        <a:t>Item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 err="1">
                          <a:effectLst/>
                        </a:rPr>
                        <a:t>TID_set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77762795"/>
                  </a:ext>
                </a:extLst>
              </a:tr>
              <a:tr h="33206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a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</a:rPr>
                        <a:t>{10, 30}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04631881"/>
                  </a:ext>
                </a:extLst>
              </a:tr>
              <a:tr h="33206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b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</a:rPr>
                        <a:t>{10, 20, 40, 50}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62379306"/>
                  </a:ext>
                </a:extLst>
              </a:tr>
              <a:tr h="33206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c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</a:rPr>
                        <a:t>{10, 20, 30, 50}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55314860"/>
                  </a:ext>
                </a:extLst>
              </a:tr>
              <a:tr h="33206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d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</a:rPr>
                        <a:t>{10, 30, 40}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43715032"/>
                  </a:ext>
                </a:extLst>
              </a:tr>
              <a:tr h="33206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e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</a:rPr>
                        <a:t>{10, 20, 30, 40}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5788598"/>
                  </a:ext>
                </a:extLst>
              </a:tr>
              <a:tr h="33206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f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</a:rPr>
                        <a:t>{10, 30, 40, 50}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86693054"/>
                  </a:ext>
                </a:extLst>
              </a:tr>
              <a:tr h="33206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g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</a:rPr>
                        <a:t>{20}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76090629"/>
                  </a:ext>
                </a:extLst>
              </a:tr>
              <a:tr h="33206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h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</a:rPr>
                        <a:t>{30}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35295449"/>
                  </a:ext>
                </a:extLst>
              </a:tr>
              <a:tr h="33206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j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</a:rPr>
                        <a:t>{40}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13151074"/>
                  </a:ext>
                </a:extLst>
              </a:tr>
              <a:tr h="33206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>
                          <a:effectLst/>
                        </a:rPr>
                        <a:t>k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</a:rPr>
                        <a:t>{50}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800634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DA5A249-F7AB-D8A5-ED95-0C86D587E1F1}"/>
              </a:ext>
            </a:extLst>
          </p:cNvPr>
          <p:cNvSpPr txBox="1"/>
          <p:nvPr/>
        </p:nvSpPr>
        <p:spPr>
          <a:xfrm>
            <a:off x="838200" y="5551207"/>
            <a:ext cx="4842164" cy="1263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example effectively demonstrates how each item is mapped to the set of transaction IDs where it appears, which is the essence of the vertical data format.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50A13-0D70-7F69-615E-73A708624E9E}"/>
              </a:ext>
            </a:extLst>
          </p:cNvPr>
          <p:cNvSpPr txBox="1"/>
          <p:nvPr/>
        </p:nvSpPr>
        <p:spPr>
          <a:xfrm>
            <a:off x="838199" y="790295"/>
            <a:ext cx="104047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data format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(also known as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ID-based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-list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format) is primarily used in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 pattern mining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algorithms such as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ECLAT (Equivalence Class Clustering and bottom-up Lattice Traversal)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provides an alternative representation to the traditional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format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(item-per-transaction).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15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A3E4-E52E-D1A5-39E8-712927183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A39762-998C-5084-AE03-93CF545B6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884" y="365125"/>
            <a:ext cx="10168231" cy="6463820"/>
          </a:xfrm>
        </p:spPr>
      </p:pic>
    </p:spTree>
    <p:extLst>
      <p:ext uri="{BB962C8B-B14F-4D97-AF65-F5344CB8AC3E}">
        <p14:creationId xmlns:p14="http://schemas.microsoft.com/office/powerpoint/2010/main" val="50220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95DB8-BB60-2ECC-EA7E-AC52B7BCA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Mining </a:t>
            </a:r>
            <a:r>
              <a:rPr lang="en-IN" dirty="0">
                <a:solidFill>
                  <a:srgbClr val="FF0000"/>
                </a:solidFill>
              </a:rPr>
              <a:t>Closed </a:t>
            </a:r>
            <a:r>
              <a:rPr lang="en-IN" dirty="0"/>
              <a:t>and </a:t>
            </a:r>
            <a:r>
              <a:rPr lang="en-IN" dirty="0">
                <a:highlight>
                  <a:srgbClr val="FFFF00"/>
                </a:highlight>
              </a:rPr>
              <a:t>Max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9F352-0555-CED8-1BB6-3171A36C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</a:t>
            </a:r>
            <a:r>
              <a:rPr lang="en-IN" b="1" dirty="0"/>
              <a:t>real-time grocery store</a:t>
            </a:r>
            <a:r>
              <a:rPr lang="en-IN" dirty="0"/>
              <a:t> example with </a:t>
            </a:r>
            <a:r>
              <a:rPr lang="en-IN" b="1" dirty="0"/>
              <a:t>3 simple transactions</a:t>
            </a:r>
            <a:r>
              <a:rPr lang="en-IN" dirty="0"/>
              <a:t> and show what is a </a:t>
            </a:r>
            <a:r>
              <a:rPr lang="en-IN" b="1" dirty="0"/>
              <a:t>closed itemset</a:t>
            </a:r>
            <a:r>
              <a:rPr lang="en-IN" dirty="0"/>
              <a:t>, step-by-step.</a:t>
            </a:r>
          </a:p>
          <a:p>
            <a:endParaRPr lang="en-IN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D8B7224-BF57-481D-EE3F-729A1108E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1023"/>
              </p:ext>
            </p:extLst>
          </p:nvPr>
        </p:nvGraphicFramePr>
        <p:xfrm>
          <a:off x="1039368" y="2811675"/>
          <a:ext cx="6690552" cy="3365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45276">
                  <a:extLst>
                    <a:ext uri="{9D8B030D-6E8A-4147-A177-3AD203B41FA5}">
                      <a16:colId xmlns:a16="http://schemas.microsoft.com/office/drawing/2014/main" val="240182432"/>
                    </a:ext>
                  </a:extLst>
                </a:gridCol>
                <a:gridCol w="3345276">
                  <a:extLst>
                    <a:ext uri="{9D8B030D-6E8A-4147-A177-3AD203B41FA5}">
                      <a16:colId xmlns:a16="http://schemas.microsoft.com/office/drawing/2014/main" val="3359524040"/>
                    </a:ext>
                  </a:extLst>
                </a:gridCol>
              </a:tblGrid>
              <a:tr h="84132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800" kern="100">
                          <a:effectLst/>
                        </a:rPr>
                        <a:t>TID</a:t>
                      </a:r>
                      <a:endParaRPr lang="en-IN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800" kern="100">
                          <a:effectLst/>
                        </a:rPr>
                        <a:t>Items Purchased</a:t>
                      </a:r>
                      <a:endParaRPr lang="en-IN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87033941"/>
                  </a:ext>
                </a:extLst>
              </a:tr>
              <a:tr h="84132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800" kern="100">
                          <a:effectLst/>
                        </a:rPr>
                        <a:t>T1</a:t>
                      </a:r>
                      <a:endParaRPr lang="en-IN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800" kern="100">
                          <a:effectLst/>
                        </a:rPr>
                        <a:t>Milk, Bread, Butter</a:t>
                      </a:r>
                      <a:endParaRPr lang="en-IN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84493607"/>
                  </a:ext>
                </a:extLst>
              </a:tr>
              <a:tr h="84132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800" kern="100">
                          <a:effectLst/>
                        </a:rPr>
                        <a:t>T2</a:t>
                      </a:r>
                      <a:endParaRPr lang="en-IN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800" kern="100" dirty="0">
                          <a:effectLst/>
                        </a:rPr>
                        <a:t>Milk, Bread</a:t>
                      </a:r>
                      <a:endParaRPr lang="en-IN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5194245"/>
                  </a:ext>
                </a:extLst>
              </a:tr>
              <a:tr h="84132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800" kern="100">
                          <a:effectLst/>
                        </a:rPr>
                        <a:t>T3</a:t>
                      </a:r>
                      <a:endParaRPr lang="en-IN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800" kern="100" dirty="0">
                          <a:effectLst/>
                        </a:rPr>
                        <a:t>Milk, Butter</a:t>
                      </a:r>
                      <a:endParaRPr lang="en-IN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36360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6047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98D7-02C6-5F75-BA80-11E9B15DB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📊 Step 1: Count Support of All </a:t>
            </a:r>
            <a:r>
              <a:rPr lang="en-IN" b="1" dirty="0" err="1"/>
              <a:t>Itemsets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895D06D-B800-89B8-5333-1F16E239D7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2257666"/>
              </p:ext>
            </p:extLst>
          </p:nvPr>
        </p:nvGraphicFramePr>
        <p:xfrm>
          <a:off x="1487424" y="1843818"/>
          <a:ext cx="5891784" cy="46640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45892">
                  <a:extLst>
                    <a:ext uri="{9D8B030D-6E8A-4147-A177-3AD203B41FA5}">
                      <a16:colId xmlns:a16="http://schemas.microsoft.com/office/drawing/2014/main" val="1778432608"/>
                    </a:ext>
                  </a:extLst>
                </a:gridCol>
                <a:gridCol w="2945892">
                  <a:extLst>
                    <a:ext uri="{9D8B030D-6E8A-4147-A177-3AD203B41FA5}">
                      <a16:colId xmlns:a16="http://schemas.microsoft.com/office/drawing/2014/main" val="4152089557"/>
                    </a:ext>
                  </a:extLst>
                </a:gridCol>
              </a:tblGrid>
              <a:tr h="4278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Itemset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Support Count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90438560"/>
                  </a:ext>
                </a:extLst>
              </a:tr>
              <a:tr h="4278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Milk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3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34742916"/>
                  </a:ext>
                </a:extLst>
              </a:tr>
              <a:tr h="4278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Bread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2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33117016"/>
                  </a:ext>
                </a:extLst>
              </a:tr>
              <a:tr h="4278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Butter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2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05755333"/>
                  </a:ext>
                </a:extLst>
              </a:tr>
              <a:tr h="4278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Milk, Bread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2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51713023"/>
                  </a:ext>
                </a:extLst>
              </a:tr>
              <a:tr h="4278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Milk, Butter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2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16001989"/>
                  </a:ext>
                </a:extLst>
              </a:tr>
              <a:tr h="4278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Bread, Butter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1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01534065"/>
                  </a:ext>
                </a:extLst>
              </a:tr>
              <a:tr h="4278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Milk, Bread, Butter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1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81010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9251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6813-5153-47A1-0338-EB5829B6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b="1" dirty="0"/>
              <a:t>✅ Step 2: Identify Closed </a:t>
            </a:r>
            <a:r>
              <a:rPr lang="en-IN" sz="2800" b="1" dirty="0" err="1"/>
              <a:t>Itemsets</a:t>
            </a:r>
            <a:br>
              <a:rPr lang="en-IN" sz="2800" dirty="0"/>
            </a:br>
            <a:br>
              <a:rPr lang="en-IN" sz="2800" dirty="0"/>
            </a:b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34289-B6D6-4F0B-9F86-CD5DBAE47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264" y="1091914"/>
            <a:ext cx="11058144" cy="5592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🔎 Rule: An itemset is </a:t>
            </a:r>
            <a:r>
              <a:rPr lang="en-IN" sz="2400" b="1" dirty="0"/>
              <a:t>closed</a:t>
            </a:r>
            <a:r>
              <a:rPr lang="en-IN" sz="2400" dirty="0"/>
              <a:t> if </a:t>
            </a:r>
            <a:r>
              <a:rPr lang="en-IN" sz="2400" b="1" dirty="0"/>
              <a:t>non of the superset</a:t>
            </a:r>
            <a:r>
              <a:rPr lang="en-IN" sz="2400" dirty="0"/>
              <a:t> has the </a:t>
            </a:r>
            <a:r>
              <a:rPr lang="en-IN" sz="2400" b="1" dirty="0"/>
              <a:t>same support</a:t>
            </a:r>
            <a:r>
              <a:rPr lang="en-IN" sz="2400" dirty="0"/>
              <a:t>.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IN" sz="2400" b="1" dirty="0"/>
              <a:t>🔍 Check Each Itemset:</a:t>
            </a:r>
            <a:endParaRPr lang="en-IN" sz="2400" dirty="0"/>
          </a:p>
          <a:p>
            <a:pPr marL="0" lvl="0" indent="0">
              <a:buNone/>
            </a:pPr>
            <a:r>
              <a:rPr lang="en-IN" sz="2400" b="1" dirty="0"/>
              <a:t>Milk = 3</a:t>
            </a:r>
            <a:endParaRPr lang="en-IN" sz="2400" dirty="0"/>
          </a:p>
          <a:p>
            <a:pPr marL="457200" lvl="1" indent="0">
              <a:buNone/>
            </a:pPr>
            <a:r>
              <a:rPr lang="en-IN" sz="2000" dirty="0"/>
              <a:t>Supersets: Milk, Bread (2), </a:t>
            </a:r>
          </a:p>
          <a:p>
            <a:pPr marL="457200" lvl="1" indent="0">
              <a:buNone/>
            </a:pPr>
            <a:r>
              <a:rPr lang="en-IN" sz="2000" dirty="0"/>
              <a:t>Milk, Butter (2), Milk, Bread, Butter (1)</a:t>
            </a:r>
            <a:br>
              <a:rPr lang="en-IN" sz="2000" dirty="0"/>
            </a:br>
            <a:r>
              <a:rPr lang="en-IN" sz="2000" dirty="0"/>
              <a:t>✅ No superset has support = 3 → </a:t>
            </a:r>
            <a:r>
              <a:rPr lang="en-IN" sz="2000" b="1" dirty="0"/>
              <a:t>Closed</a:t>
            </a:r>
            <a:endParaRPr lang="en-IN" sz="2000" dirty="0"/>
          </a:p>
          <a:p>
            <a:pPr marL="0" lvl="0" indent="0">
              <a:buNone/>
            </a:pPr>
            <a:r>
              <a:rPr lang="en-IN" sz="2400" b="1" dirty="0"/>
              <a:t>Bread = 2</a:t>
            </a:r>
            <a:endParaRPr lang="en-IN" sz="2400" dirty="0"/>
          </a:p>
          <a:p>
            <a:pPr marL="457200" lvl="1" indent="0">
              <a:buNone/>
            </a:pPr>
            <a:r>
              <a:rPr lang="en-IN" sz="2000" dirty="0"/>
              <a:t>Superset: Milk, Bread = 2 → ❌ </a:t>
            </a:r>
            <a:r>
              <a:rPr lang="en-IN" sz="2000" b="1" dirty="0"/>
              <a:t>Not Closed</a:t>
            </a:r>
            <a:endParaRPr lang="en-IN" sz="2000" dirty="0"/>
          </a:p>
          <a:p>
            <a:pPr marL="0" lvl="0" indent="0">
              <a:buNone/>
            </a:pPr>
            <a:r>
              <a:rPr lang="en-IN" sz="2400" b="1" dirty="0"/>
              <a:t>Butter = 2</a:t>
            </a:r>
            <a:endParaRPr lang="en-IN" sz="2400" dirty="0"/>
          </a:p>
          <a:p>
            <a:pPr marL="457200" lvl="1" indent="0">
              <a:buNone/>
            </a:pPr>
            <a:r>
              <a:rPr lang="en-IN" sz="2000" dirty="0"/>
              <a:t>Superset: Milk, Butter = 2 → ❌ </a:t>
            </a:r>
            <a:r>
              <a:rPr lang="en-IN" sz="2000" b="1" dirty="0"/>
              <a:t>Not Closed</a:t>
            </a:r>
            <a:endParaRPr lang="en-IN" sz="2000" dirty="0"/>
          </a:p>
          <a:p>
            <a:endParaRPr lang="en-IN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C2DAE-A2E1-D197-6CF0-EDAD1162D0C1}"/>
              </a:ext>
            </a:extLst>
          </p:cNvPr>
          <p:cNvSpPr txBox="1"/>
          <p:nvPr/>
        </p:nvSpPr>
        <p:spPr>
          <a:xfrm>
            <a:off x="5736336" y="1689736"/>
            <a:ext cx="540105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2400" b="1" dirty="0"/>
              <a:t>Milk, Bread = 2</a:t>
            </a:r>
            <a:endParaRPr lang="en-IN" sz="2400" dirty="0"/>
          </a:p>
          <a:p>
            <a:pPr lvl="1"/>
            <a:r>
              <a:rPr lang="en-IN" sz="2000" dirty="0"/>
              <a:t>Superset: Milk, Bread, Butter = 1</a:t>
            </a:r>
            <a:br>
              <a:rPr lang="en-IN" sz="2000" dirty="0"/>
            </a:br>
            <a:r>
              <a:rPr lang="en-IN" sz="2000" dirty="0"/>
              <a:t>✅ No superset with support = 2 → </a:t>
            </a:r>
            <a:r>
              <a:rPr lang="en-IN" sz="2000" b="1" dirty="0"/>
              <a:t>Closed</a:t>
            </a:r>
            <a:endParaRPr lang="en-IN" sz="2000" dirty="0"/>
          </a:p>
          <a:p>
            <a:pPr lvl="0"/>
            <a:r>
              <a:rPr lang="en-IN" sz="2400" b="1" dirty="0"/>
              <a:t>Milk, Butter = 2</a:t>
            </a:r>
            <a:endParaRPr lang="en-IN" sz="2400" dirty="0"/>
          </a:p>
          <a:p>
            <a:pPr lvl="1"/>
            <a:r>
              <a:rPr lang="en-IN" sz="2000" dirty="0"/>
              <a:t>Superset: Milk, Bread, Butter = 1</a:t>
            </a:r>
            <a:br>
              <a:rPr lang="en-IN" sz="2000" dirty="0"/>
            </a:br>
            <a:r>
              <a:rPr lang="en-IN" sz="2000" dirty="0"/>
              <a:t>✅ No superset with support = 2 → </a:t>
            </a:r>
            <a:r>
              <a:rPr lang="en-IN" sz="2000" b="1" dirty="0"/>
              <a:t>Closed</a:t>
            </a:r>
            <a:endParaRPr lang="en-IN" sz="2000" dirty="0"/>
          </a:p>
          <a:p>
            <a:pPr lvl="0"/>
            <a:r>
              <a:rPr lang="en-IN" sz="2400" b="1" dirty="0"/>
              <a:t>Bread, Butter = 1</a:t>
            </a:r>
            <a:endParaRPr lang="en-IN" sz="2400" dirty="0"/>
          </a:p>
          <a:p>
            <a:pPr lvl="1"/>
            <a:r>
              <a:rPr lang="en-IN" sz="2000" dirty="0"/>
              <a:t>Superset: Milk, Bread, Butter = 1</a:t>
            </a:r>
            <a:br>
              <a:rPr lang="en-IN" sz="2000" dirty="0"/>
            </a:br>
            <a:r>
              <a:rPr lang="en-IN" sz="2000" dirty="0"/>
              <a:t>✅ No superset with support = 1 → </a:t>
            </a:r>
            <a:r>
              <a:rPr lang="en-IN" sz="2000" b="1" dirty="0"/>
              <a:t>Closed</a:t>
            </a:r>
            <a:endParaRPr lang="en-IN" sz="2000" dirty="0"/>
          </a:p>
          <a:p>
            <a:pPr lvl="0"/>
            <a:r>
              <a:rPr lang="en-IN" sz="2400" b="1" dirty="0"/>
              <a:t>Milk, Bread, Butter = 1</a:t>
            </a:r>
            <a:endParaRPr lang="en-IN" sz="2400" dirty="0"/>
          </a:p>
          <a:p>
            <a:pPr lvl="1"/>
            <a:r>
              <a:rPr lang="en-IN" sz="2000" dirty="0"/>
              <a:t>No supersets → ✅ </a:t>
            </a:r>
            <a:r>
              <a:rPr lang="en-IN" sz="2000" b="1" dirty="0"/>
              <a:t>Closed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9936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9E5415C-DBA9-82BE-2695-849647C7B9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7818240"/>
              </p:ext>
            </p:extLst>
          </p:nvPr>
        </p:nvGraphicFramePr>
        <p:xfrm>
          <a:off x="1096818" y="2130131"/>
          <a:ext cx="4685146" cy="36241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42573">
                  <a:extLst>
                    <a:ext uri="{9D8B030D-6E8A-4147-A177-3AD203B41FA5}">
                      <a16:colId xmlns:a16="http://schemas.microsoft.com/office/drawing/2014/main" val="3807838575"/>
                    </a:ext>
                  </a:extLst>
                </a:gridCol>
                <a:gridCol w="2342573">
                  <a:extLst>
                    <a:ext uri="{9D8B030D-6E8A-4147-A177-3AD203B41FA5}">
                      <a16:colId xmlns:a16="http://schemas.microsoft.com/office/drawing/2014/main" val="2882147921"/>
                    </a:ext>
                  </a:extLst>
                </a:gridCol>
              </a:tblGrid>
              <a:tr h="6040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Closed Itemset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Support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83635125"/>
                  </a:ext>
                </a:extLst>
              </a:tr>
              <a:tr h="6040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Milk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3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92373562"/>
                  </a:ext>
                </a:extLst>
              </a:tr>
              <a:tr h="6040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Milk, Bread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2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34490456"/>
                  </a:ext>
                </a:extLst>
              </a:tr>
              <a:tr h="6040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Milk, Butter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2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07957124"/>
                  </a:ext>
                </a:extLst>
              </a:tr>
              <a:tr h="6040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Bread, Butter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72415435"/>
                  </a:ext>
                </a:extLst>
              </a:tr>
              <a:tr h="6040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Milk, Bread, Butter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9739191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42F27A5B-050E-4B06-721A-CF70135E5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818" y="872757"/>
            <a:ext cx="57542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Final Closed Frequent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Itemsets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C39601-65BB-A67C-69D8-50D780AA1204}"/>
              </a:ext>
            </a:extLst>
          </p:cNvPr>
          <p:cNvSpPr txBox="1"/>
          <p:nvPr/>
        </p:nvSpPr>
        <p:spPr>
          <a:xfrm>
            <a:off x="5911272" y="2281096"/>
            <a:ext cx="5754255" cy="2253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b="1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💡</a:t>
            </a: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Why Important?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Closed </a:t>
            </a:r>
            <a:r>
              <a:rPr lang="en-IN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itemsets</a:t>
            </a: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give </a:t>
            </a: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complete support info</a:t>
            </a: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without redundancy.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They help reduce the number of patterns while keeping important frequency details.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6075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C43E-B26F-3CA6-FB02-C769D2D4D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Maximal Frequent Itemset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06357-0633-FBA7-C8BA-A881E7D63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Let’s use the </a:t>
            </a:r>
            <a:r>
              <a:rPr lang="en-IN" b="1" dirty="0"/>
              <a:t>same grocery store example</a:t>
            </a:r>
            <a:r>
              <a:rPr lang="en-IN" dirty="0"/>
              <a:t> with 3 transactions to illustrate </a:t>
            </a:r>
            <a:r>
              <a:rPr lang="en-IN" b="1" dirty="0"/>
              <a:t>max patterns</a:t>
            </a:r>
            <a:r>
              <a:rPr lang="en-IN" dirty="0"/>
              <a:t> (maximal frequent </a:t>
            </a:r>
            <a:r>
              <a:rPr lang="en-IN" dirty="0" err="1"/>
              <a:t>itemsets</a:t>
            </a:r>
            <a:r>
              <a:rPr lang="en-IN" dirty="0"/>
              <a:t>).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4D60B5-1EEF-C3DA-7FB8-465E01FC4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526607"/>
              </p:ext>
            </p:extLst>
          </p:nvPr>
        </p:nvGraphicFramePr>
        <p:xfrm>
          <a:off x="1106055" y="3534391"/>
          <a:ext cx="7613074" cy="2882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06537">
                  <a:extLst>
                    <a:ext uri="{9D8B030D-6E8A-4147-A177-3AD203B41FA5}">
                      <a16:colId xmlns:a16="http://schemas.microsoft.com/office/drawing/2014/main" val="2785323244"/>
                    </a:ext>
                  </a:extLst>
                </a:gridCol>
                <a:gridCol w="3806537">
                  <a:extLst>
                    <a:ext uri="{9D8B030D-6E8A-4147-A177-3AD203B41FA5}">
                      <a16:colId xmlns:a16="http://schemas.microsoft.com/office/drawing/2014/main" val="3891161570"/>
                    </a:ext>
                  </a:extLst>
                </a:gridCol>
              </a:tblGrid>
              <a:tr h="7207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TID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Items Purchased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94225834"/>
                  </a:ext>
                </a:extLst>
              </a:tr>
              <a:tr h="7207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T1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Milk, Bread, Butter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05760027"/>
                  </a:ext>
                </a:extLst>
              </a:tr>
              <a:tr h="7207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T2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Milk, Bread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70330372"/>
                  </a:ext>
                </a:extLst>
              </a:tr>
              <a:tr h="7207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T3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Milk, Butter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75660905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BF48041-4C23-8DB4-8697-FEABE28F1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00390"/>
            <a:ext cx="633845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🛒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Transactions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9255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BDE77-0A4C-3235-CFDE-94BE7E0B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📊 Step 1: Frequent </a:t>
            </a:r>
            <a:r>
              <a:rPr lang="en-IN" b="1" dirty="0" err="1"/>
              <a:t>Itemsets</a:t>
            </a:r>
            <a:r>
              <a:rPr lang="en-IN" b="1" dirty="0"/>
              <a:t> &amp; Support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3C3B15-2260-D7C1-E8A1-2591FAEC93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209488"/>
              </p:ext>
            </p:extLst>
          </p:nvPr>
        </p:nvGraphicFramePr>
        <p:xfrm>
          <a:off x="1022926" y="1690687"/>
          <a:ext cx="4879110" cy="48021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39555">
                  <a:extLst>
                    <a:ext uri="{9D8B030D-6E8A-4147-A177-3AD203B41FA5}">
                      <a16:colId xmlns:a16="http://schemas.microsoft.com/office/drawing/2014/main" val="2492718290"/>
                    </a:ext>
                  </a:extLst>
                </a:gridCol>
                <a:gridCol w="2439555">
                  <a:extLst>
                    <a:ext uri="{9D8B030D-6E8A-4147-A177-3AD203B41FA5}">
                      <a16:colId xmlns:a16="http://schemas.microsoft.com/office/drawing/2014/main" val="2571018815"/>
                    </a:ext>
                  </a:extLst>
                </a:gridCol>
              </a:tblGrid>
              <a:tr h="6002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</a:rPr>
                        <a:t>Itemset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</a:rPr>
                        <a:t>Support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34401130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</a:rPr>
                        <a:t>Milk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</a:rPr>
                        <a:t>3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14941837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</a:rPr>
                        <a:t>Bread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 dirty="0">
                          <a:effectLst/>
                        </a:rPr>
                        <a:t>2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34866682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</a:rPr>
                        <a:t>Butter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</a:rPr>
                        <a:t>2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30966991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</a:rPr>
                        <a:t>Milk, Bread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</a:rPr>
                        <a:t>2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92889208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</a:rPr>
                        <a:t>Milk, Butter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</a:rPr>
                        <a:t>2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92935550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</a:rPr>
                        <a:t>Bread, Butter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</a:rPr>
                        <a:t>1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9000190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</a:rPr>
                        <a:t>Milk, Bread, Butter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 dirty="0">
                          <a:effectLst/>
                        </a:rPr>
                        <a:t>1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9205882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F7F2211-B067-0874-B7CA-3E546E71C50C}"/>
              </a:ext>
            </a:extLst>
          </p:cNvPr>
          <p:cNvSpPr txBox="1"/>
          <p:nvPr/>
        </p:nvSpPr>
        <p:spPr>
          <a:xfrm>
            <a:off x="6197600" y="1690687"/>
            <a:ext cx="6096000" cy="991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b="1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IN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Step 2: Maximal Frequent Itemset Rule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3374E-6D0B-C1C9-824E-441A029DF213}"/>
              </a:ext>
            </a:extLst>
          </p:cNvPr>
          <p:cNvSpPr txBox="1"/>
          <p:nvPr/>
        </p:nvSpPr>
        <p:spPr>
          <a:xfrm>
            <a:off x="6151419" y="2843006"/>
            <a:ext cx="6188362" cy="1657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 itemset is </a:t>
            </a:r>
            <a:r>
              <a:rPr lang="en-IN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maximal frequent</a:t>
            </a: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if: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is </a:t>
            </a:r>
            <a:r>
              <a:rPr lang="en-IN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frequent</a:t>
            </a: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has </a:t>
            </a:r>
            <a:r>
              <a:rPr lang="en-IN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 frequent superset</a:t>
            </a: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075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D7EFC-0C75-B532-9F7C-8FA4126B6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🔍 Evaluate Each: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EA97B-E672-78AE-ADA0-DEC153411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IN" b="1" dirty="0"/>
              <a:t>Milk, Bread, Butter</a:t>
            </a:r>
            <a:endParaRPr lang="en-IN" dirty="0"/>
          </a:p>
          <a:p>
            <a:pPr lvl="1"/>
            <a:r>
              <a:rPr lang="en-IN" dirty="0"/>
              <a:t>Support = 1 → ❌ Not frequent (assuming </a:t>
            </a:r>
            <a:r>
              <a:rPr lang="en-IN" dirty="0" err="1"/>
              <a:t>min_sup</a:t>
            </a:r>
            <a:r>
              <a:rPr lang="en-IN" dirty="0"/>
              <a:t> = 2)</a:t>
            </a:r>
          </a:p>
          <a:p>
            <a:pPr lvl="0"/>
            <a:r>
              <a:rPr lang="en-IN" b="1" dirty="0"/>
              <a:t>Milk, Bread = 2</a:t>
            </a:r>
            <a:endParaRPr lang="en-IN" dirty="0"/>
          </a:p>
          <a:p>
            <a:pPr lvl="1"/>
            <a:r>
              <a:rPr lang="en-IN" dirty="0"/>
              <a:t>Superset = Milk, Bread, Butter (1) → Not frequent</a:t>
            </a:r>
            <a:br>
              <a:rPr lang="en-IN" dirty="0"/>
            </a:br>
            <a:r>
              <a:rPr lang="en-IN" dirty="0"/>
              <a:t>✅ → </a:t>
            </a:r>
            <a:r>
              <a:rPr lang="en-IN" b="1" dirty="0"/>
              <a:t>Maximal</a:t>
            </a:r>
            <a:endParaRPr lang="en-IN" dirty="0"/>
          </a:p>
          <a:p>
            <a:pPr lvl="0"/>
            <a:r>
              <a:rPr lang="en-IN" b="1" dirty="0"/>
              <a:t>Milk, Butter = 2</a:t>
            </a:r>
            <a:endParaRPr lang="en-IN" dirty="0"/>
          </a:p>
          <a:p>
            <a:pPr lvl="1"/>
            <a:r>
              <a:rPr lang="en-IN" dirty="0"/>
              <a:t>Superset = Milk, Bread, Butter (1) → Not frequent</a:t>
            </a:r>
            <a:br>
              <a:rPr lang="en-IN" dirty="0"/>
            </a:br>
            <a:r>
              <a:rPr lang="en-IN" dirty="0"/>
              <a:t>✅ → </a:t>
            </a:r>
            <a:r>
              <a:rPr lang="en-IN" b="1" dirty="0"/>
              <a:t>Maximal</a:t>
            </a:r>
            <a:endParaRPr lang="en-IN" dirty="0"/>
          </a:p>
          <a:p>
            <a:pPr lvl="0"/>
            <a:r>
              <a:rPr lang="en-IN" b="1" dirty="0"/>
              <a:t>Milk = 3</a:t>
            </a:r>
            <a:endParaRPr lang="en-IN" dirty="0"/>
          </a:p>
          <a:p>
            <a:r>
              <a:rPr lang="en-IN" dirty="0"/>
              <a:t>Has frequent supersets → ❌ Not maximal</a:t>
            </a:r>
          </a:p>
        </p:txBody>
      </p:sp>
    </p:spTree>
    <p:extLst>
      <p:ext uri="{BB962C8B-B14F-4D97-AF65-F5344CB8AC3E}">
        <p14:creationId xmlns:p14="http://schemas.microsoft.com/office/powerpoint/2010/main" val="1919771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40CCE-E2EC-44B6-6E63-AB808E6B0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🟣 Final Maximal Frequent </a:t>
            </a:r>
            <a:r>
              <a:rPr lang="en-IN" b="1" dirty="0" err="1"/>
              <a:t>Itemsets</a:t>
            </a:r>
            <a:r>
              <a:rPr lang="en-IN" b="1" dirty="0"/>
              <a:t>: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545028-6CC5-6A2F-C169-6BC5C36277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0506847"/>
              </p:ext>
            </p:extLst>
          </p:nvPr>
        </p:nvGraphicFramePr>
        <p:xfrm>
          <a:off x="1161473" y="1610986"/>
          <a:ext cx="4445000" cy="19450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6820946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1970081154"/>
                    </a:ext>
                  </a:extLst>
                </a:gridCol>
              </a:tblGrid>
              <a:tr h="6483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Maximal Itemset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 dirty="0">
                          <a:effectLst/>
                        </a:rPr>
                        <a:t>Support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92095818"/>
                  </a:ext>
                </a:extLst>
              </a:tr>
              <a:tr h="6483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Milk, Bread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2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60658436"/>
                  </a:ext>
                </a:extLst>
              </a:tr>
              <a:tr h="6483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effectLst/>
                        </a:rPr>
                        <a:t>Milk, Butter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 dirty="0">
                          <a:effectLst/>
                        </a:rPr>
                        <a:t>2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4950142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E1FF23-1AE8-ABB7-D51F-14635E4B87E5}"/>
              </a:ext>
            </a:extLst>
          </p:cNvPr>
          <p:cNvSpPr txBox="1"/>
          <p:nvPr/>
        </p:nvSpPr>
        <p:spPr>
          <a:xfrm>
            <a:off x="4719782" y="4017534"/>
            <a:ext cx="6096000" cy="2649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b="1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Summary: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Maximal </a:t>
            </a:r>
            <a:r>
              <a:rPr lang="en-IN" sz="2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itemsets</a:t>
            </a: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are frequent and have </a:t>
            </a: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 frequent supersets</a:t>
            </a: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They reduce the </a:t>
            </a: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patterns</a:t>
            </a: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consider but </a:t>
            </a: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lose exact support info</a:t>
            </a: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 subsets.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5002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5E82-9696-3800-AF9C-50C8D16D7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Item Merging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4EBE6-EAAE-6513-F15E-4F0A617F7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1. Item Merging</a:t>
            </a:r>
          </a:p>
          <a:p>
            <a:r>
              <a:rPr lang="en-US" b="1" dirty="0"/>
              <a:t>Definition:</a:t>
            </a:r>
            <a:br>
              <a:rPr lang="en-US" dirty="0"/>
            </a:br>
            <a:r>
              <a:rPr lang="en-US" dirty="0"/>
              <a:t>Merging multiple items into a single one if they appear together frequently in transactions.</a:t>
            </a:r>
          </a:p>
          <a:p>
            <a:r>
              <a:rPr lang="en-US" b="1" dirty="0"/>
              <a:t>Purpose:</a:t>
            </a:r>
            <a:br>
              <a:rPr lang="en-US" dirty="0"/>
            </a:br>
            <a:r>
              <a:rPr lang="en-US" dirty="0"/>
              <a:t>Reduces the number of items to consider and can simplify the mining process.</a:t>
            </a:r>
          </a:p>
          <a:p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If items A and B always appear together in transactions, they can be merged into a single item AB.</a:t>
            </a:r>
          </a:p>
          <a:p>
            <a:r>
              <a:rPr lang="en-US" b="1" dirty="0"/>
              <a:t>Advantage:</a:t>
            </a:r>
            <a:endParaRPr lang="en-US" dirty="0"/>
          </a:p>
          <a:p>
            <a:r>
              <a:rPr lang="en-US" dirty="0"/>
              <a:t>Reduces redundancy.</a:t>
            </a:r>
          </a:p>
          <a:p>
            <a:r>
              <a:rPr lang="en-US" dirty="0"/>
              <a:t>Speeds up the mining process by decreasing itemset cardinality.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02315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D9B4E-8B0B-9EF3-1E77-583A4050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Sub-Itemset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8976-5DC5-4056-49AF-649D80F4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Definition:</a:t>
            </a:r>
            <a:br>
              <a:rPr lang="en-US" dirty="0"/>
            </a:br>
            <a:r>
              <a:rPr lang="en-US" dirty="0"/>
              <a:t>If an itemset is infrequent, then </a:t>
            </a:r>
            <a:r>
              <a:rPr lang="en-US" b="1" dirty="0"/>
              <a:t>all of its supersets will also be infrequent</a:t>
            </a:r>
            <a:r>
              <a:rPr lang="en-US" dirty="0"/>
              <a:t>. So we can prune the search space accordingly.</a:t>
            </a:r>
          </a:p>
          <a:p>
            <a:r>
              <a:rPr lang="en-US" b="1" dirty="0"/>
              <a:t>Purpose:</a:t>
            </a:r>
            <a:br>
              <a:rPr lang="en-US" dirty="0"/>
            </a:br>
            <a:r>
              <a:rPr lang="en-US" dirty="0"/>
              <a:t>Avoid exploring larger </a:t>
            </a:r>
            <a:r>
              <a:rPr lang="en-US" dirty="0" err="1"/>
              <a:t>itemsets</a:t>
            </a:r>
            <a:r>
              <a:rPr lang="en-US" dirty="0"/>
              <a:t> that will not be frequent, based on the </a:t>
            </a:r>
            <a:r>
              <a:rPr lang="en-US" dirty="0" err="1"/>
              <a:t>Apriori</a:t>
            </a:r>
            <a:r>
              <a:rPr lang="en-US" dirty="0"/>
              <a:t> property.</a:t>
            </a:r>
          </a:p>
          <a:p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If itemset {A, B} is infrequent, then we don't need to check {A, B, C}, {A, B, D}, etc.</a:t>
            </a:r>
          </a:p>
          <a:p>
            <a:r>
              <a:rPr lang="en-US" b="1" dirty="0"/>
              <a:t>Advantage:</a:t>
            </a:r>
            <a:endParaRPr lang="en-US" dirty="0"/>
          </a:p>
          <a:p>
            <a:r>
              <a:rPr lang="en-US" dirty="0"/>
              <a:t>Reduces computation time.</a:t>
            </a:r>
          </a:p>
          <a:p>
            <a:r>
              <a:rPr lang="en-US" dirty="0"/>
              <a:t>Efficiently narrows down candidate </a:t>
            </a:r>
            <a:r>
              <a:rPr lang="en-US" dirty="0" err="1"/>
              <a:t>itemsets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0603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EACF-E161-A0FD-FE6A-681CDE9C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A4B2E9-311C-9ABD-2723-18A0F9EB0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760" y="590572"/>
            <a:ext cx="8878823" cy="5902303"/>
          </a:xfrm>
        </p:spPr>
      </p:pic>
    </p:spTree>
    <p:extLst>
      <p:ext uri="{BB962C8B-B14F-4D97-AF65-F5344CB8AC3E}">
        <p14:creationId xmlns:p14="http://schemas.microsoft.com/office/powerpoint/2010/main" val="11670669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2FED-D0FD-9EB3-4F0E-BDB2F509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Item Skipping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6F085-1421-4D07-2950-8791AF56C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Definition:</a:t>
            </a:r>
            <a:br>
              <a:rPr lang="en-US" dirty="0"/>
            </a:br>
            <a:r>
              <a:rPr lang="en-US" dirty="0"/>
              <a:t>Skip items in transactions that are </a:t>
            </a:r>
            <a:r>
              <a:rPr lang="en-US" b="1" dirty="0"/>
              <a:t>known to be infrequent</a:t>
            </a:r>
            <a:r>
              <a:rPr lang="en-US" dirty="0"/>
              <a:t> or do not contribute to frequent </a:t>
            </a:r>
            <a:r>
              <a:rPr lang="en-US" dirty="0" err="1"/>
              <a:t>itemsets</a:t>
            </a:r>
            <a:r>
              <a:rPr lang="en-US" dirty="0"/>
              <a:t>.</a:t>
            </a:r>
          </a:p>
          <a:p>
            <a:r>
              <a:rPr lang="en-US" b="1" dirty="0"/>
              <a:t>Purpose:</a:t>
            </a:r>
            <a:br>
              <a:rPr lang="en-US" dirty="0"/>
            </a:br>
            <a:r>
              <a:rPr lang="en-US" dirty="0"/>
              <a:t>Improves efficiency by not considering items that can't form frequent patterns.</a:t>
            </a:r>
          </a:p>
          <a:p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If item D is infrequent, when analyzing a transaction like {A, B, D}, we only consider {A, B}.</a:t>
            </a:r>
          </a:p>
          <a:p>
            <a:r>
              <a:rPr lang="en-US" b="1" dirty="0"/>
              <a:t>Advantage:</a:t>
            </a:r>
            <a:endParaRPr lang="en-US" dirty="0"/>
          </a:p>
          <a:p>
            <a:r>
              <a:rPr lang="en-US" dirty="0"/>
              <a:t>Reduces the number of items and combinations evaluated in each transaction.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2698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A33EC-29A5-3289-6357-B97207F8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 </a:t>
            </a:r>
            <a:br>
              <a:rPr lang="en-IN" dirty="0"/>
            </a:br>
            <a:r>
              <a:rPr lang="en-IN" b="1" dirty="0"/>
              <a:t>"Which Patterns Are Interesting? — Pattern Evaluation Methods"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746C55-257F-A871-E2A9-83E7DA581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8124" y="1825625"/>
            <a:ext cx="8795752" cy="4351338"/>
          </a:xfrm>
        </p:spPr>
      </p:pic>
    </p:spTree>
    <p:extLst>
      <p:ext uri="{BB962C8B-B14F-4D97-AF65-F5344CB8AC3E}">
        <p14:creationId xmlns:p14="http://schemas.microsoft.com/office/powerpoint/2010/main" val="657972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7DB41-60A9-229F-883C-3B8B1AD5E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784AF3-8CCD-B7AA-E674-21C2077CA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071" y="1975654"/>
            <a:ext cx="10259857" cy="294363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326899-63C1-6FD8-3023-E426A74F0A12}"/>
              </a:ext>
            </a:extLst>
          </p:cNvPr>
          <p:cNvSpPr txBox="1"/>
          <p:nvPr/>
        </p:nvSpPr>
        <p:spPr>
          <a:xfrm>
            <a:off x="2881745" y="2045916"/>
            <a:ext cx="7352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It means “If a person buys a game, they are also likely to buy a video.”</a:t>
            </a:r>
            <a:endParaRPr lang="en-I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5674A3-411F-4160-6BE9-73054BCB4078}"/>
              </a:ext>
            </a:extLst>
          </p:cNvPr>
          <p:cNvGrpSpPr/>
          <p:nvPr/>
        </p:nvGrpSpPr>
        <p:grpSpPr>
          <a:xfrm>
            <a:off x="4294593" y="3500582"/>
            <a:ext cx="489960" cy="47160"/>
            <a:chOff x="4294593" y="3500582"/>
            <a:chExt cx="489960" cy="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48498A9-DAC1-C2F6-7626-DF6DCA9B370A}"/>
                    </a:ext>
                  </a:extLst>
                </p14:cNvPr>
                <p14:cNvContentPartPr/>
                <p14:nvPr/>
              </p14:nvContentPartPr>
              <p14:xfrm>
                <a:off x="4294593" y="3500582"/>
                <a:ext cx="479520" cy="47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48498A9-DAC1-C2F6-7626-DF6DCA9B370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85953" y="3491942"/>
                  <a:ext cx="4971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8EB7B2A-EB31-68DF-A61E-B049F60F5ED5}"/>
                    </a:ext>
                  </a:extLst>
                </p14:cNvPr>
                <p14:cNvContentPartPr/>
                <p14:nvPr/>
              </p14:nvContentPartPr>
              <p14:xfrm>
                <a:off x="4784193" y="3546662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8EB7B2A-EB31-68DF-A61E-B049F60F5ED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75553" y="353802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27976CA-39F4-7124-7E64-644115BDBEC6}"/>
              </a:ext>
            </a:extLst>
          </p:cNvPr>
          <p:cNvGrpSpPr/>
          <p:nvPr/>
        </p:nvGrpSpPr>
        <p:grpSpPr>
          <a:xfrm>
            <a:off x="5135193" y="4016822"/>
            <a:ext cx="637560" cy="20520"/>
            <a:chOff x="5135193" y="4016822"/>
            <a:chExt cx="637560" cy="2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875A776-05B1-50CC-38CB-D40691A72AF1}"/>
                    </a:ext>
                  </a:extLst>
                </p14:cNvPr>
                <p14:cNvContentPartPr/>
                <p14:nvPr/>
              </p14:nvContentPartPr>
              <p14:xfrm>
                <a:off x="5135193" y="4016822"/>
                <a:ext cx="627480" cy="20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875A776-05B1-50CC-38CB-D40691A72AF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26193" y="4008182"/>
                  <a:ext cx="6451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E781FB7-52D0-765E-2425-D3B7A2BF6DDA}"/>
                    </a:ext>
                  </a:extLst>
                </p14:cNvPr>
                <p14:cNvContentPartPr/>
                <p14:nvPr/>
              </p14:nvContentPartPr>
              <p14:xfrm>
                <a:off x="5772393" y="4036262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E781FB7-52D0-765E-2425-D3B7A2BF6DD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63753" y="402762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8F5C808-D45C-467B-FD19-197D5FEC46A2}"/>
                  </a:ext>
                </a:extLst>
              </p14:cNvPr>
              <p14:cNvContentPartPr/>
              <p14:nvPr/>
            </p14:nvContentPartPr>
            <p14:xfrm>
              <a:off x="7841313" y="4413542"/>
              <a:ext cx="2450160" cy="113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8F5C808-D45C-467B-FD19-197D5FEC46A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32673" y="4404902"/>
                <a:ext cx="2467800" cy="1314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6460D4FB-303D-8D2F-3A99-C94B18BDB9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33097" y="2412543"/>
            <a:ext cx="5287113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737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6FCB8-E8B8-902E-ED38-8A356BD60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EB3E5-391D-4D9E-84EA-196763A5F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195" y="365125"/>
            <a:ext cx="11108881" cy="6176963"/>
          </a:xfrm>
        </p:spPr>
      </p:pic>
    </p:spTree>
    <p:extLst>
      <p:ext uri="{BB962C8B-B14F-4D97-AF65-F5344CB8AC3E}">
        <p14:creationId xmlns:p14="http://schemas.microsoft.com/office/powerpoint/2010/main" val="21637096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3B73A-D7D9-E5BA-9F55-C18666D8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A6D3A7-23C8-7B22-8260-BE79D64B0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836" y="0"/>
            <a:ext cx="9564435" cy="21148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4E5D0-A33C-F3C0-55A4-C857E4ADA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5813"/>
            <a:ext cx="9382166" cy="467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660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CB30F-7C91-A183-CDE8-A32BDE5A9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8FF115-D891-5A94-A9B8-29B9B6A86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392" y="365124"/>
            <a:ext cx="9585843" cy="5633183"/>
          </a:xfrm>
        </p:spPr>
      </p:pic>
    </p:spTree>
    <p:extLst>
      <p:ext uri="{BB962C8B-B14F-4D97-AF65-F5344CB8AC3E}">
        <p14:creationId xmlns:p14="http://schemas.microsoft.com/office/powerpoint/2010/main" val="40511798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FD97B-CDEE-F67D-2467-655933B3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5C19B6-64A5-BC23-A7EA-D9EB237C7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505" y="2199770"/>
            <a:ext cx="8272989" cy="3603048"/>
          </a:xfrm>
        </p:spPr>
      </p:pic>
    </p:spTree>
    <p:extLst>
      <p:ext uri="{BB962C8B-B14F-4D97-AF65-F5344CB8AC3E}">
        <p14:creationId xmlns:p14="http://schemas.microsoft.com/office/powerpoint/2010/main" val="19799461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4D5C2-2EE0-1DDC-7B9E-074CF84C4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6"/>
            <a:ext cx="10515600" cy="1325563"/>
          </a:xfrm>
        </p:spPr>
        <p:txBody>
          <a:bodyPr/>
          <a:lstStyle/>
          <a:p>
            <a:r>
              <a:rPr lang="it-IT" dirty="0"/>
              <a:t>📚 Pattern Mining in Multilevel, Multidimensional Space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A231F4-3431-13AF-6857-8BB6572C1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509" y="1456892"/>
            <a:ext cx="9643074" cy="540110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184B70-C7DC-228B-B64C-47C01B10EBC4}"/>
              </a:ext>
            </a:extLst>
          </p:cNvPr>
          <p:cNvSpPr txBox="1"/>
          <p:nvPr/>
        </p:nvSpPr>
        <p:spPr>
          <a:xfrm>
            <a:off x="6096000" y="423964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Instead of mining rules on raw items like “Logitech VX Nano Mouse”, generalize to “Cordless Mouse” or “Computer Accessories” for stronger patterns.</a:t>
            </a:r>
            <a:endParaRPr lang="en-I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49138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922CD-D816-3B1A-FF90-BA56BBA6F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Miningmultilevel</a:t>
            </a:r>
            <a:r>
              <a:rPr lang="en-IN" dirty="0"/>
              <a:t> association rules.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9F36E6-AA30-DE4D-A20C-69D7922CC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415" y="1985819"/>
            <a:ext cx="11711169" cy="3752248"/>
          </a:xfrm>
        </p:spPr>
      </p:pic>
    </p:spTree>
    <p:extLst>
      <p:ext uri="{BB962C8B-B14F-4D97-AF65-F5344CB8AC3E}">
        <p14:creationId xmlns:p14="http://schemas.microsoft.com/office/powerpoint/2010/main" val="36579198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6134A-30B5-20E3-C72B-6FD3A0972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D5EF05-41ED-F53E-747A-F9638AD8B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418" y="365125"/>
            <a:ext cx="9339814" cy="5667273"/>
          </a:xfrm>
        </p:spPr>
      </p:pic>
    </p:spTree>
    <p:extLst>
      <p:ext uri="{BB962C8B-B14F-4D97-AF65-F5344CB8AC3E}">
        <p14:creationId xmlns:p14="http://schemas.microsoft.com/office/powerpoint/2010/main" val="2881756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C5ED-A3E3-711C-78CB-9999E16D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Apriori Algorithem">
            <a:extLst>
              <a:ext uri="{FF2B5EF4-FFF2-40B4-BE49-F238E27FC236}">
                <a16:creationId xmlns:a16="http://schemas.microsoft.com/office/drawing/2014/main" id="{79931ECF-D9AE-B17A-B8EA-7C20B089E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836" y="1240465"/>
            <a:ext cx="8973710" cy="50380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71626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E136-447A-1C93-BB19-9E081AB1D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D559F6-8753-2D7B-1A92-C79A90187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32" y="581891"/>
            <a:ext cx="11915010" cy="5595072"/>
          </a:xfrm>
        </p:spPr>
      </p:pic>
    </p:spTree>
    <p:extLst>
      <p:ext uri="{BB962C8B-B14F-4D97-AF65-F5344CB8AC3E}">
        <p14:creationId xmlns:p14="http://schemas.microsoft.com/office/powerpoint/2010/main" val="27034813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B0EB7-5C80-A5A3-F0ED-F6FF5686F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5A3E46-F587-8747-CD5B-4BA95E9F6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487" y="498764"/>
            <a:ext cx="9607748" cy="5502708"/>
          </a:xfrm>
        </p:spPr>
      </p:pic>
    </p:spTree>
    <p:extLst>
      <p:ext uri="{BB962C8B-B14F-4D97-AF65-F5344CB8AC3E}">
        <p14:creationId xmlns:p14="http://schemas.microsoft.com/office/powerpoint/2010/main" val="3894617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2C5B7-885F-F4D1-33E8-AA9A7D4C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A203AF-AC0B-5417-683C-EB4BC9B25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357" y="1825625"/>
            <a:ext cx="9923286" cy="4351338"/>
          </a:xfrm>
        </p:spPr>
      </p:pic>
    </p:spTree>
    <p:extLst>
      <p:ext uri="{BB962C8B-B14F-4D97-AF65-F5344CB8AC3E}">
        <p14:creationId xmlns:p14="http://schemas.microsoft.com/office/powerpoint/2010/main" val="2771170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3FB0-339B-97F0-6A08-B9B92F33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Cube based Mining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B321C3-7F34-693D-48B1-8C2C28CC2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3806"/>
            <a:ext cx="9307224" cy="22672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350586-7DA0-DD19-92BB-AC2455E5A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273" y="3341187"/>
            <a:ext cx="8468907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224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79FF-BE77-41D2-50E4-78D0FC222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7FFD9A-8E2D-17ED-DC5A-AFD00C323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17791"/>
            <a:ext cx="10651162" cy="5022418"/>
          </a:xfrm>
        </p:spPr>
      </p:pic>
    </p:spTree>
    <p:extLst>
      <p:ext uri="{BB962C8B-B14F-4D97-AF65-F5344CB8AC3E}">
        <p14:creationId xmlns:p14="http://schemas.microsoft.com/office/powerpoint/2010/main" val="41441737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64A91-551E-0346-8F76-6B144295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A00C-B466-A5F0-9763-32D56F300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IN" sz="7200" dirty="0"/>
          </a:p>
          <a:p>
            <a:pPr marL="0" indent="0" algn="ctr">
              <a:buNone/>
            </a:pPr>
            <a:r>
              <a:rPr lang="en-IN" sz="72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055018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09C5-7E8F-3C6C-FB46-EF5E54BE7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4" y="27432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Apriori</a:t>
            </a:r>
            <a:r>
              <a:rPr lang="en-IN" dirty="0"/>
              <a:t> Algorithm</a:t>
            </a:r>
            <a:r>
              <a:rPr lang="en-US" altLang="en-US" dirty="0"/>
              <a:t>: A Candidate Generation-and-Test Approach</a:t>
            </a:r>
            <a:br>
              <a:rPr lang="en-US" alt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A1BEB-60BA-7F73-4526-6A42F1FAE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161288"/>
            <a:ext cx="10811256" cy="5422392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sz="36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Apriori</a:t>
            </a:r>
            <a:r>
              <a:rPr lang="en-US" sz="3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Algorithm 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is a fundamental method used in data mining to identify frequent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itemsets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and generate association rules. It is particularly useful in applications like market basket analysis, where the goal is to find relationships between items purchased together.</a:t>
            </a:r>
          </a:p>
          <a:p>
            <a:pPr marL="0" indent="0" algn="just">
              <a:buNone/>
            </a:pPr>
            <a:r>
              <a:rPr lang="en-US" sz="29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Key Features of the </a:t>
            </a:r>
            <a:r>
              <a:rPr lang="en-US" sz="29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Apriori</a:t>
            </a:r>
            <a:r>
              <a:rPr lang="en-US" sz="29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Algorithm:</a:t>
            </a:r>
          </a:p>
          <a:p>
            <a:pPr lvl="1" algn="just">
              <a:lnSpc>
                <a:spcPct val="120000"/>
              </a:lnSpc>
            </a:pP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Frequent Itemset Mining: It identifies sets of items that frequently occur together in a dataset.</a:t>
            </a:r>
          </a:p>
          <a:p>
            <a:pPr lvl="1" algn="just">
              <a:lnSpc>
                <a:spcPct val="120000"/>
              </a:lnSpc>
            </a:pP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Association Rule Learning: It derives rules like "If a customer buys X, they are likely to buy Y."</a:t>
            </a:r>
          </a:p>
          <a:p>
            <a:pPr lvl="1" algn="just">
              <a:lnSpc>
                <a:spcPct val="120000"/>
              </a:lnSpc>
            </a:pP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Iterative Approach: The algorithm works in multiple passes:</a:t>
            </a:r>
          </a:p>
          <a:p>
            <a:pPr lvl="1" algn="just">
              <a:lnSpc>
                <a:spcPct val="120000"/>
              </a:lnSpc>
            </a:pP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Starts with single items and identifies frequent ones.</a:t>
            </a:r>
          </a:p>
          <a:p>
            <a:pPr lvl="1" algn="just">
              <a:lnSpc>
                <a:spcPct val="120000"/>
              </a:lnSpc>
            </a:pP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Combines these to form larger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itemsets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, continuing until no more frequent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itemsets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can be found.</a:t>
            </a:r>
          </a:p>
          <a:p>
            <a:pPr marL="0" indent="0" algn="just">
              <a:buNone/>
            </a:pPr>
            <a:r>
              <a:rPr lang="en-US" sz="33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Steps of the Algorithm:</a:t>
            </a:r>
          </a:p>
          <a:p>
            <a:pPr lvl="1" algn="just">
              <a:lnSpc>
                <a:spcPct val="120000"/>
              </a:lnSpc>
            </a:pP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Generate Candidate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Itemsets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: Create combinations of items.</a:t>
            </a:r>
          </a:p>
          <a:p>
            <a:pPr lvl="1" algn="just">
              <a:lnSpc>
                <a:spcPct val="120000"/>
              </a:lnSpc>
            </a:pP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Prune Infrequent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Itemsets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: Remove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itemsets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that do not meet the minimum support threshold.</a:t>
            </a:r>
          </a:p>
          <a:p>
            <a:pPr lvl="1" algn="just">
              <a:lnSpc>
                <a:spcPct val="120000"/>
              </a:lnSpc>
            </a:pP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Repeat: Expand the size of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itemsets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and repeat the process until no further frequent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itemsets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are found.</a:t>
            </a:r>
          </a:p>
          <a:p>
            <a:pPr lvl="1" algn="just">
              <a:lnSpc>
                <a:spcPct val="120000"/>
              </a:lnSpc>
            </a:pP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Generate Rules: Use frequent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itemsets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to create association rules that meet a minimum confidence threshold.</a:t>
            </a:r>
            <a:endParaRPr lang="en-IN" sz="2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909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D5F4-3A6B-D4E3-094D-D9293CF8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1A5CE2-0BD9-6DBF-90EF-6B31C3B17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2763" y="81416"/>
            <a:ext cx="7767781" cy="6552800"/>
          </a:xfrm>
        </p:spPr>
      </p:pic>
    </p:spTree>
    <p:extLst>
      <p:ext uri="{BB962C8B-B14F-4D97-AF65-F5344CB8AC3E}">
        <p14:creationId xmlns:p14="http://schemas.microsoft.com/office/powerpoint/2010/main" val="2623787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2591</Words>
  <Application>Microsoft Office PowerPoint</Application>
  <PresentationFormat>Widescreen</PresentationFormat>
  <Paragraphs>360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Arial</vt:lpstr>
      <vt:lpstr>Arial Unicode MS</vt:lpstr>
      <vt:lpstr>Calibri</vt:lpstr>
      <vt:lpstr>Calibri Light</vt:lpstr>
      <vt:lpstr>Cambria</vt:lpstr>
      <vt:lpstr>Segoe UI Emoji</vt:lpstr>
      <vt:lpstr>Symbol</vt:lpstr>
      <vt:lpstr>Times New Roman</vt:lpstr>
      <vt:lpstr>Office Theme</vt:lpstr>
      <vt:lpstr>Unit-1</vt:lpstr>
      <vt:lpstr>Mining Frequent Patterns, Associations, and Correlations: Basic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Apriori Algorithm: A Candidate Generation-and-Test Approach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 Problem</vt:lpstr>
      <vt:lpstr>Classwork Problem</vt:lpstr>
      <vt:lpstr>Improving Efficiency of Apriori</vt:lpstr>
      <vt:lpstr>Hash-Based Technique</vt:lpstr>
      <vt:lpstr>PowerPoint Presentation</vt:lpstr>
      <vt:lpstr>Hash technique</vt:lpstr>
      <vt:lpstr>Summary: Ordinary vs Hash-Based Apriori</vt:lpstr>
      <vt:lpstr>Transaction Reduction</vt:lpstr>
      <vt:lpstr>Partitioning-Mine locally frequent itemsets from data partitions, and then scan again to verify global support.</vt:lpstr>
      <vt:lpstr>PowerPoint Presentation</vt:lpstr>
      <vt:lpstr>Sampling-Mine a random subset (sample) of the data to approximate the frequent itemsets.</vt:lpstr>
      <vt:lpstr>Dynamic Itemset Counting (DIC)-Add new candidate itemsets dynamically during a scan instead of waiting for the next full pass.</vt:lpstr>
      <vt:lpstr>FP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Classwork problem</vt:lpstr>
      <vt:lpstr>Problem 2:</vt:lpstr>
      <vt:lpstr>PowerPoint Presentation</vt:lpstr>
      <vt:lpstr>PowerPoint Presentation</vt:lpstr>
      <vt:lpstr>Vertical data format </vt:lpstr>
      <vt:lpstr>Mining Closed and Max pattern</vt:lpstr>
      <vt:lpstr>📊 Step 1: Count Support of All Itemsets </vt:lpstr>
      <vt:lpstr>✅ Step 2: Identify Closed Itemsets  </vt:lpstr>
      <vt:lpstr>PowerPoint Presentation</vt:lpstr>
      <vt:lpstr>Maximal Frequent Itemset</vt:lpstr>
      <vt:lpstr>📊 Step 1: Frequent Itemsets &amp; Support </vt:lpstr>
      <vt:lpstr>🔍 Evaluate Each: </vt:lpstr>
      <vt:lpstr>🟣 Final Maximal Frequent Itemsets: </vt:lpstr>
      <vt:lpstr>Item Merging</vt:lpstr>
      <vt:lpstr>Sub-Itemset Pruning</vt:lpstr>
      <vt:lpstr>Item Skipping</vt:lpstr>
      <vt:lpstr>  "Which Patterns Are Interesting? — Pattern Evaluation Methods" </vt:lpstr>
      <vt:lpstr>PowerPoint Presentation</vt:lpstr>
      <vt:lpstr>PowerPoint Presentation</vt:lpstr>
      <vt:lpstr>PowerPoint Presentation</vt:lpstr>
      <vt:lpstr>PowerPoint Presentation</vt:lpstr>
      <vt:lpstr>Summary Table</vt:lpstr>
      <vt:lpstr>📚 Pattern Mining in Multilevel, Multidimensional Space</vt:lpstr>
      <vt:lpstr>Miningmultilevel association rules.</vt:lpstr>
      <vt:lpstr>PowerPoint Presentation</vt:lpstr>
      <vt:lpstr>PowerPoint Presentation</vt:lpstr>
      <vt:lpstr>PowerPoint Presentation</vt:lpstr>
      <vt:lpstr>PowerPoint Presentation</vt:lpstr>
      <vt:lpstr>Data Cube based Mining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Vidivelli S</dc:creator>
  <cp:lastModifiedBy>Vidivelli S</cp:lastModifiedBy>
  <cp:revision>48</cp:revision>
  <dcterms:created xsi:type="dcterms:W3CDTF">2025-07-23T05:58:43Z</dcterms:created>
  <dcterms:modified xsi:type="dcterms:W3CDTF">2025-07-30T08:22:03Z</dcterms:modified>
</cp:coreProperties>
</file>